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9" r:id="rId3"/>
    <p:sldId id="257" r:id="rId4"/>
    <p:sldId id="277" r:id="rId5"/>
    <p:sldId id="268" r:id="rId6"/>
    <p:sldId id="274" r:id="rId7"/>
    <p:sldId id="261" r:id="rId8"/>
    <p:sldId id="275" r:id="rId9"/>
    <p:sldId id="276" r:id="rId10"/>
    <p:sldId id="262" r:id="rId11"/>
    <p:sldId id="263" r:id="rId12"/>
    <p:sldId id="258" r:id="rId13"/>
    <p:sldId id="260" r:id="rId14"/>
    <p:sldId id="264" r:id="rId15"/>
    <p:sldId id="265" r:id="rId16"/>
    <p:sldId id="266" r:id="rId17"/>
    <p:sldId id="267" r:id="rId18"/>
    <p:sldId id="271" r:id="rId19"/>
    <p:sldId id="273" r:id="rId20"/>
    <p:sldId id="272" r:id="rId21"/>
    <p:sldId id="270" r:id="rId22"/>
    <p:sldId id="269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B3320B-EDE3-4E38-951B-574DC2F8B858}" v="1499" dt="2023-11-24T16:55:58.205"/>
    <p1510:client id="{4F4236C6-28D7-407B-9635-4830046215EE}" v="82" dt="2023-11-24T15:03:37.715"/>
    <p1510:client id="{5DB20755-BC14-884D-8AC8-D02E5B52F0C0}" v="1215" dt="2023-11-25T14:09:53.422"/>
    <p1510:client id="{6A459E8E-6C82-7ED5-950D-C398C39D5A66}" v="32" dt="2023-11-25T13:41:01.974"/>
    <p1510:client id="{8EF8E11B-2E99-DFBC-8EA2-E841B1650B14}" v="31" dt="2023-11-25T10:52:47.966"/>
    <p1510:client id="{97BB9E5B-07D3-EBB7-03E1-FA7CD0FABBD0}" v="11" dt="2023-11-25T06:11:38.1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80" d="100"/>
          <a:sy n="80" d="100"/>
        </p:scale>
        <p:origin x="112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microsoft.com/office/2015/10/relationships/revisionInfo" Target="revisionInfo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2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21167 7408 0 0 0,'0'0'0'0'0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3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21167 7410 16383 0 0,'1868'-6'0'0'0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4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19817 7726 16383 0 0,'5019'77'0'0'0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5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22066 6429 0 0 0,'0'0'0'0'0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6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19950 5980 0 0 0,'0'0'0'0'0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7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19341 6006 0 0 0,'0'0'0'0'0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  <inkml:channel name="OA" type="integer" max="360" units="deg"/>
          <inkml:channel name="OE" type="integer" max="90" units="deg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  <inkml:channelProperty channel="OA" name="resolution" value="1000" units="1/deg"/>
          <inkml:channelProperty channel="OE" name="resolution" value="1000" units="1/deg"/>
        </inkml:channelProperties>
      </inkml:inkSource>
      <inkml:timestamp xml:id="ts0" timeString="2023-11-24T16:56:14.868"/>
    </inkml:context>
    <inkml:brush xml:id="br0">
      <inkml:brushProperty name="width" value="0.1" units="cm"/>
      <inkml:brushProperty name="height" value="0.1" units="cm"/>
      <inkml:brushProperty name="color" value="#E71224"/>
    </inkml:brush>
  </inkml:definitions>
  <inkml:trace contextRef="#ctx0" brushRef="#br0">19341 6006 0 0 0,'0'0'0'0'0</inkml:trace>
</inkml:ink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Title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1300785"/>
            <a:ext cx="8689976" cy="2509213"/>
          </a:xfrm>
        </p:spPr>
        <p:txBody>
          <a:bodyPr anchor="b">
            <a:normAutofit/>
          </a:bodyPr>
          <a:lstStyle>
            <a:lvl1pPr algn="ctr">
              <a:defRPr sz="48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89976" cy="1371599"/>
          </a:xfrm>
        </p:spPr>
        <p:txBody>
          <a:bodyPr>
            <a:normAutofit/>
          </a:bodyPr>
          <a:lstStyle>
            <a:lvl1pPr marL="0" indent="0" algn="ctr">
              <a:buNone/>
              <a:defRPr sz="22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/>
              <a:t>按一下以編輯母片子標題樣式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30253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全景圖片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4289374"/>
            <a:ext cx="10364432" cy="81161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84744" y="698261"/>
            <a:ext cx="9822532" cy="3214136"/>
          </a:xfrm>
          <a:prstGeom prst="roundRect">
            <a:avLst>
              <a:gd name="adj" fmla="val 4944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5108728"/>
            <a:ext cx="10364452" cy="682472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327071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標題與輔助字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599"/>
            <a:ext cx="10364452" cy="3427245"/>
          </a:xfrm>
        </p:spPr>
        <p:txBody>
          <a:bodyPr anchor="ctr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204821"/>
            <a:ext cx="10364452" cy="1586380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0504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述 (含輔助字幕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94788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4372796"/>
            <a:ext cx="10364452" cy="1421053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  <p:sp>
        <p:nvSpPr>
          <p:cNvPr id="13" name="TextBox 12"/>
          <p:cNvSpPr txBox="1"/>
          <p:nvPr/>
        </p:nvSpPr>
        <p:spPr>
          <a:xfrm>
            <a:off x="1001488" y="75416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10557558" y="29935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70508835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2138721"/>
            <a:ext cx="10364452" cy="2511835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5" y="4662335"/>
            <a:ext cx="10364452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79191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10364452" cy="1605094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74" y="2367093"/>
            <a:ext cx="3298976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74" y="2943355"/>
            <a:ext cx="3298976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52389" y="2367093"/>
            <a:ext cx="329152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348" y="2943355"/>
            <a:ext cx="3303351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2367093"/>
            <a:ext cx="33049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73298" y="2943355"/>
            <a:ext cx="3304928" cy="284784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729564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圖片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74" y="610772"/>
            <a:ext cx="10364452" cy="1603922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74" y="4204820"/>
            <a:ext cx="3296409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913774" y="2367093"/>
            <a:ext cx="3296409" cy="1524000"/>
          </a:xfrm>
          <a:prstGeom prst="roundRect">
            <a:avLst>
              <a:gd name="adj" fmla="val 936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74" y="4781082"/>
            <a:ext cx="3296409" cy="1010118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59" y="4204820"/>
            <a:ext cx="3301828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441348" y="2367093"/>
            <a:ext cx="3303352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348" y="4781080"/>
            <a:ext cx="3303352" cy="1010119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73298" y="4204820"/>
            <a:ext cx="3300681" cy="576262"/>
          </a:xfrm>
        </p:spPr>
        <p:txBody>
          <a:bodyPr anchor="b">
            <a:noAutofit/>
          </a:bodyPr>
          <a:lstStyle>
            <a:lvl1pPr marL="0" indent="0" algn="ctr">
              <a:lnSpc>
                <a:spcPct val="85000"/>
              </a:lnSpc>
              <a:buNone/>
              <a:defRPr sz="22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7973298" y="2367093"/>
            <a:ext cx="3304928" cy="1524000"/>
          </a:xfrm>
          <a:prstGeom prst="roundRect">
            <a:avLst>
              <a:gd name="adj" fmla="val 8841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73173" y="4781078"/>
            <a:ext cx="3305053" cy="1010121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3077595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1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2367093"/>
            <a:ext cx="10364452" cy="3424107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706871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609601"/>
            <a:ext cx="2553326" cy="518159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8" name="Vertical Text Placeholder 2"/>
          <p:cNvSpPr>
            <a:spLocks noGrp="1"/>
          </p:cNvSpPr>
          <p:nvPr>
            <p:ph type="body" orient="vert" sz="quarter" idx="13"/>
          </p:nvPr>
        </p:nvSpPr>
        <p:spPr>
          <a:xfrm>
            <a:off x="913775" y="609601"/>
            <a:ext cx="7658724" cy="5181599"/>
          </a:xfrm>
        </p:spPr>
        <p:txBody>
          <a:bodyPr vert="eaVert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235687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C55A3C-5767-4844-A0A3-83778C2E5409}" type="datetime1">
              <a:rPr lang="en-US" smtClean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A98EE3D-8CD1-4C3F-BD1C-C98C9596463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633974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103638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6341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828563"/>
            <a:ext cx="10351752" cy="2736819"/>
          </a:xfrm>
        </p:spPr>
        <p:txBody>
          <a:bodyPr anchor="b">
            <a:normAutofit/>
          </a:bodyPr>
          <a:lstStyle>
            <a:lvl1pPr>
              <a:defRPr sz="40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4" y="3657457"/>
            <a:ext cx="10351752" cy="1368183"/>
          </a:xfrm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bg1">
                    <a:lumMod val="50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31362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2" name="Content Placeholder 2"/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5106026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13" name="Content Placeholder 3"/>
          <p:cNvSpPr>
            <a:spLocks noGrp="1"/>
          </p:cNvSpPr>
          <p:nvPr>
            <p:ph sz="quarter" idx="14"/>
          </p:nvPr>
        </p:nvSpPr>
        <p:spPr>
          <a:xfrm>
            <a:off x="6172200" y="2367092"/>
            <a:ext cx="5105400" cy="342410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999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Picture 14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14" name="Title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6328" y="2371018"/>
            <a:ext cx="487347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2" name="Content Placeholder 3"/>
          <p:cNvSpPr>
            <a:spLocks noGrp="1"/>
          </p:cNvSpPr>
          <p:nvPr>
            <p:ph sz="quarter" idx="13"/>
          </p:nvPr>
        </p:nvSpPr>
        <p:spPr>
          <a:xfrm>
            <a:off x="913774" y="3051012"/>
            <a:ext cx="5106027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96423" y="2371018"/>
            <a:ext cx="4881804" cy="679994"/>
          </a:xfrm>
        </p:spPr>
        <p:txBody>
          <a:bodyPr anchor="b">
            <a:noAutofit/>
          </a:bodyPr>
          <a:lstStyle>
            <a:lvl1pPr marL="0" indent="0">
              <a:lnSpc>
                <a:spcPct val="85000"/>
              </a:lnSpc>
              <a:buNone/>
              <a:defRPr sz="26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13" name="Content Placeholder 5"/>
          <p:cNvSpPr>
            <a:spLocks noGrp="1"/>
          </p:cNvSpPr>
          <p:nvPr>
            <p:ph sz="quarter" idx="14"/>
          </p:nvPr>
        </p:nvSpPr>
        <p:spPr>
          <a:xfrm>
            <a:off x="6172200" y="3051012"/>
            <a:ext cx="5105401" cy="2740187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62892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05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20237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5" y="609600"/>
            <a:ext cx="3935688" cy="2023252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10" name="Content Placeholder 2"/>
          <p:cNvSpPr>
            <a:spLocks noGrp="1"/>
          </p:cNvSpPr>
          <p:nvPr>
            <p:ph sz="quarter" idx="13"/>
          </p:nvPr>
        </p:nvSpPr>
        <p:spPr>
          <a:xfrm>
            <a:off x="5078062" y="609600"/>
            <a:ext cx="6200163" cy="5181599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74" y="2632852"/>
            <a:ext cx="3935689" cy="3158348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76341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Droplets-HD-Content-R1d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74" y="609600"/>
            <a:ext cx="5934969" cy="2023254"/>
          </a:xfrm>
        </p:spPr>
        <p:txBody>
          <a:bodyPr anchor="b"/>
          <a:lstStyle>
            <a:lvl1pPr algn="ctr">
              <a:defRPr sz="3200"/>
            </a:lvl1pPr>
          </a:lstStyle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24803" y="609601"/>
            <a:ext cx="3255358" cy="5181600"/>
          </a:xfrm>
          <a:prstGeom prst="roundRect">
            <a:avLst>
              <a:gd name="adj" fmla="val 4943"/>
            </a:avLst>
          </a:prstGeom>
          <a:noFill/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2632852"/>
            <a:ext cx="5934949" cy="3158347"/>
          </a:xfrm>
        </p:spPr>
        <p:txBody>
          <a:bodyPr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A87A34-81AB-432B-8DAE-1953F412C126}" type="datetimeFigureOut">
              <a:rPr lang="en-US" dirty="0"/>
              <a:t>11/25/2023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22F896-40B5-4ADD-8801-0D06FADFA095}" type="slidenum">
              <a:rPr lang="en-US" dirty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464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\\DROBO-FS\QuickDrops\JB\PPTX NG\Droplets\LightingOverlay.png"/>
          <p:cNvPicPr>
            <a:picLocks noChangeAspect="1" noChangeArrowheads="1"/>
          </p:cNvPicPr>
          <p:nvPr/>
        </p:nvPicPr>
        <p:blipFill>
          <a:blip r:embed="rId20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75" y="618517"/>
            <a:ext cx="10364451" cy="15961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75" y="2367093"/>
            <a:ext cx="10364452" cy="342410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7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48A87A34-81AB-432B-8DAE-1953F412C126}" type="datetimeFigureOut">
              <a:rPr lang="en-US" dirty="0"/>
              <a:pPr/>
              <a:t>11/25/2023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74" y="5883275"/>
            <a:ext cx="667288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6421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/>
                </a:solidFill>
              </a:defRPr>
            </a:lvl1pPr>
          </a:lstStyle>
          <a:p>
            <a:fld id="{6D22F896-40B5-4ADD-8801-0D06FADFA095}" type="slidenum">
              <a:rPr lang="en-US" dirty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372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  <p:sldLayoutId id="2147483774" r:id="rId17"/>
    <p:sldLayoutId id="2147483775" r:id="rId18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600" kern="1200" cap="all" baseline="0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tx1"/>
        </a:buClr>
        <a:buFont typeface="Arial" panose="020B0604020202020204" pitchFamily="34" charset="0"/>
        <a:buChar char="•"/>
        <a:defRPr sz="20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8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6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tx1"/>
        </a:buClr>
        <a:buFont typeface="Arial" panose="020B0604020202020204" pitchFamily="34" charset="0"/>
        <a:buChar char="•"/>
        <a:defRPr sz="1400" kern="1200" cap="all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3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4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7.svg"/><Relationship Id="rId5" Type="http://schemas.openxmlformats.org/officeDocument/2006/relationships/image" Target="../media/image46.png"/><Relationship Id="rId4" Type="http://schemas.openxmlformats.org/officeDocument/2006/relationships/image" Target="../media/image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customXml" Target="../ink/ink2.xml"/><Relationship Id="rId13" Type="http://schemas.openxmlformats.org/officeDocument/2006/relationships/customXml" Target="../ink/ink5.xml"/><Relationship Id="rId3" Type="http://schemas.openxmlformats.org/officeDocument/2006/relationships/image" Target="../media/image10.png"/><Relationship Id="rId7" Type="http://schemas.openxmlformats.org/officeDocument/2006/relationships/image" Target="../media/image12.png"/><Relationship Id="rId12" Type="http://schemas.openxmlformats.org/officeDocument/2006/relationships/customXml" Target="../ink/ink4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customXml" Target="../ink/ink1.xml"/><Relationship Id="rId11" Type="http://schemas.openxmlformats.org/officeDocument/2006/relationships/image" Target="../media/image14.png"/><Relationship Id="rId5" Type="http://schemas.openxmlformats.org/officeDocument/2006/relationships/image" Target="../media/image3.png"/><Relationship Id="rId15" Type="http://schemas.openxmlformats.org/officeDocument/2006/relationships/customXml" Target="../ink/ink7.xml"/><Relationship Id="rId10" Type="http://schemas.openxmlformats.org/officeDocument/2006/relationships/customXml" Target="../ink/ink3.xml"/><Relationship Id="rId4" Type="http://schemas.openxmlformats.org/officeDocument/2006/relationships/image" Target="../media/image11.png"/><Relationship Id="rId9" Type="http://schemas.openxmlformats.org/officeDocument/2006/relationships/image" Target="../media/image13.png"/><Relationship Id="rId14" Type="http://schemas.openxmlformats.org/officeDocument/2006/relationships/customXml" Target="../ink/ink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5" Type="http://schemas.openxmlformats.org/officeDocument/2006/relationships/image" Target="../media/image3.png"/><Relationship Id="rId4" Type="http://schemas.openxmlformats.org/officeDocument/2006/relationships/image" Target="../media/image1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8.xml"/><Relationship Id="rId6" Type="http://schemas.openxmlformats.org/officeDocument/2006/relationships/image" Target="../media/image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>
            <a:duotone>
              <a:schemeClr val="bg1">
                <a:shade val="80000"/>
                <a:lumMod val="80000"/>
              </a:schemeClr>
              <a:schemeClr val="bg1">
                <a:tint val="98000"/>
              </a:schemeClr>
            </a:duotone>
          </a:blip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22157" y="2053854"/>
            <a:ext cx="7279384" cy="1722982"/>
          </a:xfrm>
        </p:spPr>
        <p:txBody>
          <a:bodyPr>
            <a:noAutofit/>
          </a:bodyPr>
          <a:lstStyle/>
          <a:p>
            <a:br>
              <a:rPr lang="en-US"/>
            </a:br>
            <a:br>
              <a:rPr lang="en-US"/>
            </a:br>
            <a:r>
              <a:rPr lang="en-US">
                <a:latin typeface="TW Cen MT"/>
              </a:rPr>
              <a:t> COMP2021</a:t>
            </a:r>
            <a:br>
              <a:rPr lang="en-US">
                <a:latin typeface="TW Cen MT"/>
              </a:rPr>
            </a:br>
            <a:r>
              <a:rPr lang="en-US">
                <a:latin typeface="TW Cen MT"/>
              </a:rPr>
              <a:t>GROUP3 command-line TMS PROJECT</a:t>
            </a:r>
            <a:br>
              <a:rPr lang="en-US">
                <a:latin typeface="TW Cen MT"/>
              </a:rPr>
            </a:br>
            <a:endParaRPr lang="en-US">
              <a:latin typeface="TW Cen MT"/>
            </a:endParaRPr>
          </a:p>
        </p:txBody>
      </p:sp>
      <p:sp>
        <p:nvSpPr>
          <p:cNvPr id="6" name="Subtitle 5">
            <a:extLst>
              <a:ext uri="{FF2B5EF4-FFF2-40B4-BE49-F238E27FC236}">
                <a16:creationId xmlns:a16="http://schemas.microsoft.com/office/drawing/2014/main" id="{7CFE9DEE-DF1F-7AEA-8793-1539839910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1012" y="3154680"/>
            <a:ext cx="8689976" cy="1371599"/>
          </a:xfr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 sz="2000"/>
              <a:t>Group members:</a:t>
            </a:r>
          </a:p>
          <a:p>
            <a:r>
              <a:rPr lang="en-US" sz="2000"/>
              <a:t>22106753d Xiang Muze</a:t>
            </a:r>
            <a:endParaRPr lang="en-GB" sz="2000"/>
          </a:p>
          <a:p>
            <a:r>
              <a:rPr lang="en-GB" sz="2000"/>
              <a:t>22079056d HUANG YUI HEI</a:t>
            </a:r>
          </a:p>
          <a:p>
            <a:r>
              <a:rPr lang="en-GB" sz="2000"/>
              <a:t>22076162D Tai Lee Na</a:t>
            </a:r>
          </a:p>
          <a:p>
            <a:r>
              <a:rPr lang="en-GB" sz="2000"/>
              <a:t>22079086D hon bing yui</a:t>
            </a:r>
          </a:p>
        </p:txBody>
      </p:sp>
      <p:sp>
        <p:nvSpPr>
          <p:cNvPr id="3" name="文字方塊 2">
            <a:extLst>
              <a:ext uri="{FF2B5EF4-FFF2-40B4-BE49-F238E27FC236}">
                <a16:creationId xmlns:a16="http://schemas.microsoft.com/office/drawing/2014/main" id="{B9788947-D02E-8B17-B7E2-8FD88779CD4D}"/>
              </a:ext>
            </a:extLst>
          </p:cNvPr>
          <p:cNvSpPr txBox="1"/>
          <p:nvPr/>
        </p:nvSpPr>
        <p:spPr>
          <a:xfrm>
            <a:off x="5184115" y="2518372"/>
            <a:ext cx="1828800" cy="18288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endParaRPr lang="zh-HK" alt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2255CADE-DCE0-447F-B290-2AE78E5E55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245587C-701C-48A1-9B6B-10C3DF81A87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9330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2E5CF545-7AAF-4A13-8871-089E929E850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Content Placeholder 3" descr="A screenshot of a computer&#10;&#10;Description automatically generated">
            <a:extLst>
              <a:ext uri="{FF2B5EF4-FFF2-40B4-BE49-F238E27FC236}">
                <a16:creationId xmlns:a16="http://schemas.microsoft.com/office/drawing/2014/main" id="{8E32EB40-7669-D727-3C8E-A4255B05B454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4"/>
          <a:srcRect t="2074" b="20672"/>
          <a:stretch/>
        </p:blipFill>
        <p:spPr>
          <a:xfrm>
            <a:off x="8860" y="10"/>
            <a:ext cx="6924201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340E87-098D-2EF8-1279-071A474472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70382" y="1358901"/>
            <a:ext cx="3707844" cy="2730498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GUI Design and Object-Oriented Principles</a:t>
            </a:r>
          </a:p>
        </p:txBody>
      </p:sp>
    </p:spTree>
    <p:extLst>
      <p:ext uri="{BB962C8B-B14F-4D97-AF65-F5344CB8AC3E}">
        <p14:creationId xmlns:p14="http://schemas.microsoft.com/office/powerpoint/2010/main" val="111236761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">
            <a:extLst>
              <a:ext uri="{FF2B5EF4-FFF2-40B4-BE49-F238E27FC236}">
                <a16:creationId xmlns:a16="http://schemas.microsoft.com/office/drawing/2014/main" id="{E1408BAF-1350-4BC5-9C72-82A08BB07B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0E67B53-E530-4CC6-B1E7-4CCC1FD632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38" name="Rectangle 37">
            <a:extLst>
              <a:ext uri="{FF2B5EF4-FFF2-40B4-BE49-F238E27FC236}">
                <a16:creationId xmlns:a16="http://schemas.microsoft.com/office/drawing/2014/main" id="{AE94ADDC-FBCA-4838-8D97-4B0770AFC1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Picture 2">
            <a:extLst>
              <a:ext uri="{FF2B5EF4-FFF2-40B4-BE49-F238E27FC236}">
                <a16:creationId xmlns:a16="http://schemas.microsoft.com/office/drawing/2014/main" id="{EDB06F6B-6027-4B19-829E-EEDE917268F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Content Placeholder 7" descr="A screenshot of a computer&#10;&#10;Description automatically generated">
            <a:extLst>
              <a:ext uri="{FF2B5EF4-FFF2-40B4-BE49-F238E27FC236}">
                <a16:creationId xmlns:a16="http://schemas.microsoft.com/office/drawing/2014/main" id="{D679A411-0061-4E30-6D2F-6A4BD0A8F401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>
          <a:blip r:embed="rId4"/>
          <a:stretch>
            <a:fillRect/>
          </a:stretch>
        </p:blipFill>
        <p:spPr>
          <a:xfrm>
            <a:off x="960120" y="1082514"/>
            <a:ext cx="4975860" cy="303527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9" name="Picture 8" descr="A screenshot of a computer&#10;&#10;Description automatically generated">
            <a:extLst>
              <a:ext uri="{FF2B5EF4-FFF2-40B4-BE49-F238E27FC236}">
                <a16:creationId xmlns:a16="http://schemas.microsoft.com/office/drawing/2014/main" id="{5D92289F-4D8C-1B68-9823-D07A1263DA4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6020" y="1112323"/>
            <a:ext cx="5022206" cy="2975655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0CA11D6-C4F1-476E-8455-2C26DEDE94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55478"/>
          <a:stretch/>
        </p:blipFill>
        <p:spPr>
          <a:xfrm>
            <a:off x="-2607" y="0"/>
            <a:ext cx="12192000" cy="3053351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90717727-6E80-4D56-AF23-9E0AE1D5AD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764" t="46543"/>
          <a:stretch/>
        </p:blipFill>
        <p:spPr>
          <a:xfrm>
            <a:off x="8500434" y="3191932"/>
            <a:ext cx="3686351" cy="3666067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0E1EDBC-585D-8237-C72A-BCEC95980F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211" y="4562855"/>
            <a:ext cx="10916365" cy="1137554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CLI AND GUI DESIGN</a:t>
            </a:r>
          </a:p>
        </p:txBody>
      </p:sp>
    </p:spTree>
    <p:extLst>
      <p:ext uri="{BB962C8B-B14F-4D97-AF65-F5344CB8AC3E}">
        <p14:creationId xmlns:p14="http://schemas.microsoft.com/office/powerpoint/2010/main" val="10014325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21" name="Rectangle 20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2" name="Picture 21" descr="Interior of dark warehouse">
            <a:extLst>
              <a:ext uri="{FF2B5EF4-FFF2-40B4-BE49-F238E27FC236}">
                <a16:creationId xmlns:a16="http://schemas.microsoft.com/office/drawing/2014/main" id="{453BB83A-BAA6-CBE5-7D95-07A2A3B90B1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r="-2" b="-2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標題 1">
            <a:extLst>
              <a:ext uri="{FF2B5EF4-FFF2-40B4-BE49-F238E27FC236}">
                <a16:creationId xmlns:a16="http://schemas.microsoft.com/office/drawing/2014/main" id="{D5E8D963-F693-FD34-8F91-B65355F048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altLang="zh-HK" sz="3700">
                <a:ea typeface="新細明體"/>
              </a:rPr>
              <a:t>Bonus Features - Undo/Redo </a:t>
            </a:r>
            <a:br>
              <a:rPr lang="en-US" altLang="zh-HK" sz="3700"/>
            </a:br>
            <a:r>
              <a:rPr lang="en-US" altLang="zh-HK" sz="3700">
                <a:ea typeface="新細明體"/>
              </a:rPr>
              <a:t> </a:t>
            </a:r>
            <a:br>
              <a:rPr lang="en-US" altLang="zh-HK" sz="3700"/>
            </a:br>
            <a:endParaRPr lang="en-US" altLang="zh-HK" sz="3700"/>
          </a:p>
        </p:txBody>
      </p:sp>
    </p:spTree>
    <p:extLst>
      <p:ext uri="{BB962C8B-B14F-4D97-AF65-F5344CB8AC3E}">
        <p14:creationId xmlns:p14="http://schemas.microsoft.com/office/powerpoint/2010/main" val="261510757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53" name="Rectangle 52">
            <a:extLst>
              <a:ext uri="{FF2B5EF4-FFF2-40B4-BE49-F238E27FC236}">
                <a16:creationId xmlns:a16="http://schemas.microsoft.com/office/drawing/2014/main" id="{BE0D18DC-1215-45CC-B2A5-AF05C57692E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2">
            <a:extLst>
              <a:ext uri="{FF2B5EF4-FFF2-40B4-BE49-F238E27FC236}">
                <a16:creationId xmlns:a16="http://schemas.microsoft.com/office/drawing/2014/main" id="{CD0BE370-514A-431B-AA6D-C69E5C4CF52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E5097AA8-8FE3-19BD-3DF5-E07EA6E98AC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5524" b="-2"/>
          <a:stretch/>
        </p:blipFill>
        <p:spPr>
          <a:xfrm>
            <a:off x="1" y="10"/>
            <a:ext cx="3700129" cy="3428987"/>
          </a:xfrm>
          <a:prstGeom prst="rect">
            <a:avLst/>
          </a:prstGeom>
        </p:spPr>
      </p:pic>
      <p:sp>
        <p:nvSpPr>
          <p:cNvPr id="57" name="Rectangle 56">
            <a:extLst>
              <a:ext uri="{FF2B5EF4-FFF2-40B4-BE49-F238E27FC236}">
                <a16:creationId xmlns:a16="http://schemas.microsoft.com/office/drawing/2014/main" id="{A86496BD-A67F-43CB-BD00-8A3884A44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698431" y="-3"/>
            <a:ext cx="82296" cy="3419856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B5445283-BCE3-DAA9-F964-25CDD244784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460" r="41582"/>
          <a:stretch/>
        </p:blipFill>
        <p:spPr>
          <a:xfrm>
            <a:off x="3784345" y="10"/>
            <a:ext cx="3700129" cy="3428987"/>
          </a:xfrm>
          <a:prstGeom prst="rect">
            <a:avLst/>
          </a:prstGeom>
        </p:spPr>
      </p:pic>
      <p:pic>
        <p:nvPicPr>
          <p:cNvPr id="7" name="Content Placeholder 6" descr="A screen shot of a computer&#10;&#10;Description automatically generated">
            <a:extLst>
              <a:ext uri="{FF2B5EF4-FFF2-40B4-BE49-F238E27FC236}">
                <a16:creationId xmlns:a16="http://schemas.microsoft.com/office/drawing/2014/main" id="{7118D452-2B3A-2D7A-8F4B-120E4B7EEA8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r="4030"/>
          <a:stretch/>
        </p:blipFill>
        <p:spPr>
          <a:xfrm>
            <a:off x="1" y="3428998"/>
            <a:ext cx="7479157" cy="3429001"/>
          </a:xfrm>
          <a:prstGeom prst="rect">
            <a:avLst/>
          </a:prstGeom>
        </p:spPr>
      </p:pic>
      <p:cxnSp>
        <p:nvCxnSpPr>
          <p:cNvPr id="59" name="Straight Connector 58">
            <a:extLst>
              <a:ext uri="{FF2B5EF4-FFF2-40B4-BE49-F238E27FC236}">
                <a16:creationId xmlns:a16="http://schemas.microsoft.com/office/drawing/2014/main" id="{F343BB32-6462-4A26-9015-20B82F3F35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47387" y="3429000"/>
            <a:ext cx="7421138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Rectangle 60">
            <a:extLst>
              <a:ext uri="{FF2B5EF4-FFF2-40B4-BE49-F238E27FC236}">
                <a16:creationId xmlns:a16="http://schemas.microsoft.com/office/drawing/2014/main" id="{F6644F73-E065-4D6B-9C98-74283A13E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3" name="Picture 62">
            <a:extLst>
              <a:ext uri="{FF2B5EF4-FFF2-40B4-BE49-F238E27FC236}">
                <a16:creationId xmlns:a16="http://schemas.microsoft.com/office/drawing/2014/main" id="{CB2B17E1-DFCD-4309-9E2A-E8B535BE913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433BC5-05D2-2A80-F2E6-D43E280A67B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2000">
                <a:ea typeface="+mj-lt"/>
                <a:cs typeface="+mj-lt"/>
              </a:rPr>
              <a:t>CLI  AND REDO/UND UNDO</a:t>
            </a:r>
            <a:endParaRPr lang="en-US" sz="200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D96D1F03-93D0-5CAF-4107-2D6875188290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827325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CE194D91-9FD4-4CB4-AD8E-C842798FF25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287B275B-62BF-40C0-95BA-606F0ACCA83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shot of a computer&#10;&#10;Description automatically generated">
            <a:extLst>
              <a:ext uri="{FF2B5EF4-FFF2-40B4-BE49-F238E27FC236}">
                <a16:creationId xmlns:a16="http://schemas.microsoft.com/office/drawing/2014/main" id="{BD78E641-F02A-16F0-2F77-EB805E6B5F3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991" r="1" b="12066"/>
          <a:stretch/>
        </p:blipFill>
        <p:spPr>
          <a:xfrm>
            <a:off x="1" y="10"/>
            <a:ext cx="7479157" cy="3428987"/>
          </a:xfrm>
          <a:prstGeom prst="rect">
            <a:avLst/>
          </a:prstGeom>
        </p:spPr>
      </p:pic>
      <p:pic>
        <p:nvPicPr>
          <p:cNvPr id="7" name="Content Placeholder 2" descr="A screenshot of a computer&#10;&#10;Description automatically generated">
            <a:extLst>
              <a:ext uri="{FF2B5EF4-FFF2-40B4-BE49-F238E27FC236}">
                <a16:creationId xmlns:a16="http://schemas.microsoft.com/office/drawing/2014/main" id="{6AC81636-4DC3-62D6-C130-BDDBE81791C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096" r="1" b="16296"/>
          <a:stretch/>
        </p:blipFill>
        <p:spPr>
          <a:xfrm>
            <a:off x="1" y="3428998"/>
            <a:ext cx="7479157" cy="3429001"/>
          </a:xfrm>
          <a:prstGeom prst="rect">
            <a:avLst/>
          </a:prstGeom>
        </p:spPr>
      </p:pic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DDE8805-3EA4-4406-A843-10FB62D154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V="1">
            <a:off x="58020" y="3429000"/>
            <a:ext cx="7421138" cy="1"/>
          </a:xfrm>
          <a:prstGeom prst="line">
            <a:avLst/>
          </a:prstGeom>
          <a:ln w="82550" cap="sq">
            <a:solidFill>
              <a:srgbClr val="D9D9D9"/>
            </a:solidFill>
            <a:miter lim="800000"/>
          </a:ln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BFBFBF"/>
            </a:contourClr>
          </a:sp3d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ectangle 17">
            <a:extLst>
              <a:ext uri="{FF2B5EF4-FFF2-40B4-BE49-F238E27FC236}">
                <a16:creationId xmlns:a16="http://schemas.microsoft.com/office/drawing/2014/main" id="{0F72099E-AFE3-450F-AC2A-7A52DE35468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4791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2BC5777-6C9B-4A78-9BA6-92FA4E86BD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0EB5296-48ED-E156-FACF-E33631D4653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96408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3300">
                <a:latin typeface="TW Cen MT"/>
              </a:rPr>
              <a:t>GUI REDO/UNDO</a:t>
            </a:r>
          </a:p>
          <a:p>
            <a:pPr algn="l"/>
            <a:endParaRPr lang="en-US" sz="33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228350A-0A6A-62FA-DAE6-276A53B2BE4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8196408" y="2367092"/>
            <a:ext cx="3352128" cy="3881309"/>
          </a:xfrm>
        </p:spPr>
        <p:txBody>
          <a:bodyPr>
            <a:normAutofit/>
          </a:bodyPr>
          <a:lstStyle/>
          <a:p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378848953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" name="Picture 2">
            <a:extLst>
              <a:ext uri="{FF2B5EF4-FFF2-40B4-BE49-F238E27FC236}">
                <a16:creationId xmlns:a16="http://schemas.microsoft.com/office/drawing/2014/main" id="{E329ADF2-0541-4770-8D6F-7F7392064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B042749-FB5E-4C0B-867D-6D25FB5F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6" name="Rectangle 55">
            <a:extLst>
              <a:ext uri="{FF2B5EF4-FFF2-40B4-BE49-F238E27FC236}">
                <a16:creationId xmlns:a16="http://schemas.microsoft.com/office/drawing/2014/main" id="{68D4C855-B6A7-4C04-A274-7295D03AA6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8" name="Picture 2">
            <a:extLst>
              <a:ext uri="{FF2B5EF4-FFF2-40B4-BE49-F238E27FC236}">
                <a16:creationId xmlns:a16="http://schemas.microsoft.com/office/drawing/2014/main" id="{718CD397-1B79-4061-ADE0-AD7083A267D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0" name="Rounded Rectangle 11">
            <a:extLst>
              <a:ext uri="{FF2B5EF4-FFF2-40B4-BE49-F238E27FC236}">
                <a16:creationId xmlns:a16="http://schemas.microsoft.com/office/drawing/2014/main" id="{CD1DABED-DF86-4D7D-9858-A8E0CB0C5E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99954" y="1403597"/>
            <a:ext cx="2407450" cy="2631486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D30E500-D22E-5763-C50A-1CAA28E278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8029" y="603348"/>
            <a:ext cx="5185139" cy="5252080"/>
          </a:xfrm>
          <a:prstGeom prst="rect">
            <a:avLst/>
          </a:prstGeom>
        </p:spPr>
      </p:pic>
      <p:sp>
        <p:nvSpPr>
          <p:cNvPr id="62" name="Rounded Rectangle 36">
            <a:extLst>
              <a:ext uri="{FF2B5EF4-FFF2-40B4-BE49-F238E27FC236}">
                <a16:creationId xmlns:a16="http://schemas.microsoft.com/office/drawing/2014/main" id="{623BF8FB-B442-4FA0-828C-B0A1B7FB5F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94834" y="1403597"/>
            <a:ext cx="2407450" cy="2631486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5" name="Picture 4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A693FBBA-BADE-56A4-EA38-23C4847D079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04295" y="605137"/>
            <a:ext cx="4435429" cy="4425049"/>
          </a:xfrm>
          <a:prstGeom prst="rect">
            <a:avLst/>
          </a:prstGeom>
        </p:spPr>
      </p:pic>
      <p:sp>
        <p:nvSpPr>
          <p:cNvPr id="64" name="Rounded Rectangle 38">
            <a:extLst>
              <a:ext uri="{FF2B5EF4-FFF2-40B4-BE49-F238E27FC236}">
                <a16:creationId xmlns:a16="http://schemas.microsoft.com/office/drawing/2014/main" id="{7218CBDC-EFDF-415D-B1FE-6F87788AAB9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189714" y="1403597"/>
            <a:ext cx="2407450" cy="2631486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sp>
        <p:nvSpPr>
          <p:cNvPr id="66" name="Rounded Rectangle 40">
            <a:extLst>
              <a:ext uri="{FF2B5EF4-FFF2-40B4-BE49-F238E27FC236}">
                <a16:creationId xmlns:a16="http://schemas.microsoft.com/office/drawing/2014/main" id="{23E32CD6-2197-4038-B39F-11F95DCC27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784593" y="1403597"/>
            <a:ext cx="2407450" cy="2631486"/>
          </a:xfrm>
          <a:prstGeom prst="roundRect">
            <a:avLst>
              <a:gd name="adj" fmla="val 5241"/>
            </a:avLst>
          </a:prstGeom>
          <a:solidFill>
            <a:srgbClr val="FFFFFF"/>
          </a:solidFill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  <p:txBody>
          <a:bodyPr vert="horz" lIns="91440" tIns="45720" rIns="91440" bIns="45720" rtlCol="0" anchor="t">
            <a:normAutofit/>
          </a:bodyPr>
          <a:lstStyle/>
          <a:p>
            <a:pPr algn="ctr">
              <a:lnSpc>
                <a:spcPct val="120000"/>
              </a:lnSpc>
              <a:spcBef>
                <a:spcPts val="1000"/>
              </a:spcBef>
              <a:buClr>
                <a:schemeClr val="tx1"/>
              </a:buClr>
            </a:pPr>
            <a:endParaRPr lang="en-US" sz="3200" cap="all">
              <a:solidFill>
                <a:schemeClr val="bg1">
                  <a:lumMod val="50000"/>
                </a:schemeClr>
              </a:solidFill>
            </a:endParaRPr>
          </a:p>
        </p:txBody>
      </p:sp>
      <p:pic>
        <p:nvPicPr>
          <p:cNvPr id="68" name="Picture 67">
            <a:extLst>
              <a:ext uri="{FF2B5EF4-FFF2-40B4-BE49-F238E27FC236}">
                <a16:creationId xmlns:a16="http://schemas.microsoft.com/office/drawing/2014/main" id="{BFE30856-FC74-4D2D-9BC5-EDE21B0F3D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DADE3A4-E62E-FADF-8057-F7D439A870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43533" y="5103051"/>
            <a:ext cx="9785656" cy="1072675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User hand book</a:t>
            </a:r>
          </a:p>
        </p:txBody>
      </p:sp>
      <p:pic>
        <p:nvPicPr>
          <p:cNvPr id="3" name="Picture 2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6B568D9D-9FE1-370A-8C8E-E130D775EBE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39950" y="395793"/>
            <a:ext cx="5086816" cy="4634805"/>
          </a:xfrm>
          <a:prstGeom prst="rect">
            <a:avLst/>
          </a:prstGeom>
        </p:spPr>
      </p:pic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5D196B22-1B70-EB60-A0D0-FF7AA9C1552E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7"/>
          <a:srcRect l="1171" r="11489" b="1"/>
          <a:stretch/>
        </p:blipFill>
        <p:spPr>
          <a:xfrm>
            <a:off x="212054" y="4513667"/>
            <a:ext cx="6487913" cy="2200088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756789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38F6B831-EA82-E6DF-A0B4-F08E05AD6AF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1363" r="-2" b="1008"/>
          <a:stretch/>
        </p:blipFill>
        <p:spPr>
          <a:xfrm>
            <a:off x="4493436" y="243"/>
            <a:ext cx="769856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6451640" y="0"/>
                </a:lnTo>
                <a:lnTo>
                  <a:pt x="6451640" y="479"/>
                </a:lnTo>
                <a:lnTo>
                  <a:pt x="7698564" y="479"/>
                </a:lnTo>
                <a:lnTo>
                  <a:pt x="7698564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8" name="Picture 7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C00F6FF-C677-FAAD-274D-F456EDED56E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16" b="3"/>
          <a:stretch/>
        </p:blipFill>
        <p:spPr>
          <a:xfrm>
            <a:off x="20" y="10"/>
            <a:ext cx="5859777" cy="3346695"/>
          </a:xfrm>
          <a:custGeom>
            <a:avLst/>
            <a:gdLst/>
            <a:ahLst/>
            <a:cxnLst/>
            <a:rect l="l" t="t" r="r" b="b"/>
            <a:pathLst>
              <a:path w="5859797" h="3346705">
                <a:moveTo>
                  <a:pt x="0" y="0"/>
                </a:moveTo>
                <a:lnTo>
                  <a:pt x="5859797" y="0"/>
                </a:lnTo>
                <a:lnTo>
                  <a:pt x="4309834" y="3346705"/>
                </a:lnTo>
                <a:lnTo>
                  <a:pt x="4304257" y="3346705"/>
                </a:lnTo>
                <a:lnTo>
                  <a:pt x="3238029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7" name="Picture 6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975822F-02DD-BC51-8CB3-494F6A7E0DC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" b="10489"/>
          <a:stretch/>
        </p:blipFill>
        <p:spPr>
          <a:xfrm>
            <a:off x="6350089" y="3511295"/>
            <a:ext cx="5841911" cy="3346705"/>
          </a:xfrm>
          <a:custGeom>
            <a:avLst/>
            <a:gdLst/>
            <a:ahLst/>
            <a:cxnLst/>
            <a:rect l="l" t="t" r="r" b="b"/>
            <a:pathLst>
              <a:path w="5841911" h="3346705">
                <a:moveTo>
                  <a:pt x="1549963" y="0"/>
                </a:moveTo>
                <a:lnTo>
                  <a:pt x="1555540" y="0"/>
                </a:lnTo>
                <a:lnTo>
                  <a:pt x="2621768" y="0"/>
                </a:lnTo>
                <a:lnTo>
                  <a:pt x="5841911" y="0"/>
                </a:lnTo>
                <a:lnTo>
                  <a:pt x="5841911" y="3346705"/>
                </a:lnTo>
                <a:lnTo>
                  <a:pt x="0" y="3346705"/>
                </a:lnTo>
                <a:close/>
              </a:path>
            </a:pathLst>
          </a:custGeom>
        </p:spPr>
      </p:pic>
      <p:pic>
        <p:nvPicPr>
          <p:cNvPr id="6" name="Picture 5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23555002-0AFA-D414-D02A-0E64C7C79B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544" r="-2" b="15415"/>
          <a:stretch/>
        </p:blipFill>
        <p:spPr>
          <a:xfrm>
            <a:off x="20" y="3511295"/>
            <a:ext cx="7698544" cy="3346705"/>
          </a:xfrm>
          <a:custGeom>
            <a:avLst/>
            <a:gdLst/>
            <a:ahLst/>
            <a:cxnLst/>
            <a:rect l="l" t="t" r="r" b="b"/>
            <a:pathLst>
              <a:path w="7698564" h="3346705">
                <a:moveTo>
                  <a:pt x="0" y="0"/>
                </a:moveTo>
                <a:lnTo>
                  <a:pt x="7698564" y="0"/>
                </a:lnTo>
                <a:lnTo>
                  <a:pt x="6148601" y="3346705"/>
                </a:lnTo>
                <a:lnTo>
                  <a:pt x="6143024" y="3346705"/>
                </a:lnTo>
                <a:lnTo>
                  <a:pt x="5076796" y="3346705"/>
                </a:lnTo>
                <a:lnTo>
                  <a:pt x="1246924" y="3346705"/>
                </a:lnTo>
                <a:lnTo>
                  <a:pt x="1246924" y="3346226"/>
                </a:lnTo>
                <a:lnTo>
                  <a:pt x="0" y="334622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914127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Picture 2">
            <a:extLst>
              <a:ext uri="{FF2B5EF4-FFF2-40B4-BE49-F238E27FC236}">
                <a16:creationId xmlns:a16="http://schemas.microsoft.com/office/drawing/2014/main" id="{E329ADF2-0541-4770-8D6F-7F7392064B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5" name="Picture 74">
            <a:extLst>
              <a:ext uri="{FF2B5EF4-FFF2-40B4-BE49-F238E27FC236}">
                <a16:creationId xmlns:a16="http://schemas.microsoft.com/office/drawing/2014/main" id="{DB042749-FB5E-4C0B-867D-6D25FB5FF0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77" name="Rectangle 76">
            <a:extLst>
              <a:ext uri="{FF2B5EF4-FFF2-40B4-BE49-F238E27FC236}">
                <a16:creationId xmlns:a16="http://schemas.microsoft.com/office/drawing/2014/main" id="{8926A153-AB34-4AE0-8909-A53BAA48A8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9" name="Picture 2">
            <a:extLst>
              <a:ext uri="{FF2B5EF4-FFF2-40B4-BE49-F238E27FC236}">
                <a16:creationId xmlns:a16="http://schemas.microsoft.com/office/drawing/2014/main" id="{CB9CF51E-04C6-41D8-9770-523CD44D38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" name="Picture 80">
            <a:extLst>
              <a:ext uri="{FF2B5EF4-FFF2-40B4-BE49-F238E27FC236}">
                <a16:creationId xmlns:a16="http://schemas.microsoft.com/office/drawing/2014/main" id="{58E94EB4-2965-474B-8466-D5B6BA5729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9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9D6B76A6-0B8A-E6E4-2E9C-E845ECC654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60120" y="957486"/>
            <a:ext cx="4175471" cy="3131913"/>
          </a:xfrm>
        </p:spPr>
        <p:txBody>
          <a:bodyPr vert="horz" lIns="91440" tIns="45720" rIns="91440" bIns="45720" rtlCol="0" anchor="b">
            <a:normAutofit/>
          </a:bodyPr>
          <a:lstStyle/>
          <a:p>
            <a:endParaRPr lang="en-US" sz="4800"/>
          </a:p>
        </p:txBody>
      </p:sp>
      <p:pic>
        <p:nvPicPr>
          <p:cNvPr id="13" name="Picture 12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B7C7C33E-1D49-B458-6CBF-1C25C253E52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16" y="2765"/>
            <a:ext cx="5975554" cy="3681566"/>
          </a:xfrm>
          <a:prstGeom prst="rect">
            <a:avLst/>
          </a:prstGeom>
        </p:spPr>
      </p:pic>
      <p:pic>
        <p:nvPicPr>
          <p:cNvPr id="15" name="Picture 1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D86A2F50-459F-C9C5-99CE-187BDAF762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39465" y="3743662"/>
            <a:ext cx="6356554" cy="3229836"/>
          </a:xfrm>
          <a:prstGeom prst="rect">
            <a:avLst/>
          </a:prstGeom>
        </p:spPr>
      </p:pic>
      <p:pic>
        <p:nvPicPr>
          <p:cNvPr id="17" name="Picture 16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15CAB546-239C-03C6-5B27-A07585C72E5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917" y="3691576"/>
            <a:ext cx="6024716" cy="3272555"/>
          </a:xfrm>
          <a:prstGeom prst="rect">
            <a:avLst/>
          </a:prstGeom>
        </p:spPr>
      </p:pic>
      <p:pic>
        <p:nvPicPr>
          <p:cNvPr id="19" name="Picture 18" descr="A screenshot of a computer program&#10;&#10;Description automatically generated">
            <a:extLst>
              <a:ext uri="{FF2B5EF4-FFF2-40B4-BE49-F238E27FC236}">
                <a16:creationId xmlns:a16="http://schemas.microsoft.com/office/drawing/2014/main" id="{401B58FF-5E68-9E3D-08D9-CBCFD1F62BC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78014" y="6308"/>
            <a:ext cx="6282812" cy="3748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063186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E928B170-B7BC-4BDA-AF69-28A89C4F89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screenshot of a computer&#10;&#10;Description automatically generated">
            <a:extLst>
              <a:ext uri="{FF2B5EF4-FFF2-40B4-BE49-F238E27FC236}">
                <a16:creationId xmlns:a16="http://schemas.microsoft.com/office/drawing/2014/main" id="{791785CA-C574-73E5-604B-D1754BEDFD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82342" y="618517"/>
            <a:ext cx="2505297" cy="5629884"/>
          </a:xfrm>
          <a:prstGeom prst="roundRect">
            <a:avLst>
              <a:gd name="adj" fmla="val 5301"/>
            </a:avLst>
          </a:prstGeom>
          <a:ln w="82550" cap="sq">
            <a:solidFill>
              <a:srgbClr val="EAEAEA"/>
            </a:solidFill>
            <a:miter lim="800000"/>
          </a:ln>
          <a:effectLst/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E1E8C82-833C-4573-807A-A01BED37570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E24A2E8-F3D4-4566-D467-0976F3FD7E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6" y="640831"/>
            <a:ext cx="6564205" cy="1573863"/>
          </a:xfrm>
        </p:spPr>
        <p:txBody>
          <a:bodyPr>
            <a:normAutofit/>
          </a:bodyPr>
          <a:lstStyle/>
          <a:p>
            <a:r>
              <a:rPr lang="en-US"/>
              <a:t>Challenges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0544DB-A1B5-14A0-C1E9-DAB89BBD6750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913774" y="2367092"/>
            <a:ext cx="6564207" cy="3881309"/>
          </a:xfrm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/>
              <a:t>Challenge 1: handling users’ input errors can be complicated for this project</a:t>
            </a:r>
          </a:p>
          <a:p>
            <a:pPr marL="0" indent="0">
              <a:buNone/>
            </a:pPr>
            <a:r>
              <a:rPr lang="en-US"/>
              <a:t>Solution: </a:t>
            </a:r>
            <a:r>
              <a:rPr lang="en-US">
                <a:solidFill>
                  <a:srgbClr val="FF0000"/>
                </a:solidFill>
              </a:rPr>
              <a:t>encapsulate the execution result</a:t>
            </a:r>
            <a:r>
              <a:rPr lang="en-US"/>
              <a:t> in a ’result’ object</a:t>
            </a:r>
          </a:p>
          <a:p>
            <a:pPr marL="0" indent="0">
              <a:buNone/>
            </a:pPr>
            <a:endParaRPr lang="en-US"/>
          </a:p>
          <a:p>
            <a:pPr marL="0" indent="0">
              <a:buNone/>
            </a:pPr>
            <a:r>
              <a:rPr lang="en-US"/>
              <a:t>Advantage:</a:t>
            </a:r>
          </a:p>
          <a:p>
            <a:r>
              <a:rPr lang="en-US"/>
              <a:t>Easier to propagate and handle errors between </a:t>
            </a:r>
            <a:r>
              <a:rPr lang="en-US">
                <a:solidFill>
                  <a:srgbClr val="FF0000"/>
                </a:solidFill>
              </a:rPr>
              <a:t>different components </a:t>
            </a:r>
            <a:r>
              <a:rPr lang="en-US"/>
              <a:t>of the system</a:t>
            </a:r>
          </a:p>
          <a:p>
            <a:r>
              <a:rPr lang="en-US">
                <a:solidFill>
                  <a:srgbClr val="FF0000"/>
                </a:solidFill>
              </a:rPr>
              <a:t>consistent</a:t>
            </a:r>
            <a:r>
              <a:rPr lang="en-US"/>
              <a:t> and </a:t>
            </a:r>
            <a:r>
              <a:rPr lang="en-US">
                <a:solidFill>
                  <a:srgbClr val="FF0000"/>
                </a:solidFill>
              </a:rPr>
              <a:t>maintainable</a:t>
            </a:r>
          </a:p>
          <a:p>
            <a:r>
              <a:rPr lang="en-US"/>
              <a:t>Easy testing</a:t>
            </a:r>
          </a:p>
        </p:txBody>
      </p:sp>
    </p:spTree>
    <p:extLst>
      <p:ext uri="{BB962C8B-B14F-4D97-AF65-F5344CB8AC3E}">
        <p14:creationId xmlns:p14="http://schemas.microsoft.com/office/powerpoint/2010/main" val="32874619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8" name="Rectangle 27">
            <a:extLst>
              <a:ext uri="{FF2B5EF4-FFF2-40B4-BE49-F238E27FC236}">
                <a16:creationId xmlns:a16="http://schemas.microsoft.com/office/drawing/2014/main" id="{DC3B8C6B-63CA-4384-8059-2036BE5202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图片 1" descr="A screenshot of a computer&#10;&#10;Description automatically generated">
            <a:extLst>
              <a:ext uri="{FF2B5EF4-FFF2-40B4-BE49-F238E27FC236}">
                <a16:creationId xmlns:a16="http://schemas.microsoft.com/office/drawing/2014/main" id="{BFD2AF03-EDB3-1C26-BFF4-E25FE6392DB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0231" r="53066" b="-1"/>
          <a:stretch/>
        </p:blipFill>
        <p:spPr>
          <a:xfrm>
            <a:off x="20" y="10"/>
            <a:ext cx="4024741" cy="6857990"/>
          </a:xfrm>
          <a:prstGeom prst="rect">
            <a:avLst/>
          </a:prstGeom>
        </p:spPr>
      </p:pic>
      <p:sp>
        <p:nvSpPr>
          <p:cNvPr id="29" name="Rectangle 28">
            <a:extLst>
              <a:ext uri="{FF2B5EF4-FFF2-40B4-BE49-F238E27FC236}">
                <a16:creationId xmlns:a16="http://schemas.microsoft.com/office/drawing/2014/main" id="{C71B03AA-C0EB-4104-84F8-E1AB8BFBEF6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24761" y="-2"/>
            <a:ext cx="81313" cy="6858002"/>
          </a:xfrm>
          <a:prstGeom prst="rect">
            <a:avLst/>
          </a:prstGeom>
          <a:gradFill flip="none" rotWithShape="1">
            <a:gsLst>
              <a:gs pos="84000">
                <a:srgbClr val="B5B5B5"/>
              </a:gs>
              <a:gs pos="60159">
                <a:srgbClr val="D5D5D5"/>
              </a:gs>
              <a:gs pos="50447">
                <a:srgbClr val="E6E6E6"/>
              </a:gs>
              <a:gs pos="44260">
                <a:srgbClr val="D5D5D5"/>
              </a:gs>
              <a:gs pos="15928">
                <a:srgbClr val="B5B5B5"/>
              </a:gs>
              <a:gs pos="7000">
                <a:srgbClr val="8A8A8A"/>
              </a:gs>
              <a:gs pos="0">
                <a:srgbClr val="BBBBBB"/>
              </a:gs>
              <a:gs pos="93000">
                <a:srgbClr val="8A8A8A"/>
              </a:gs>
              <a:gs pos="100000">
                <a:srgbClr val="BBBBBB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09C2B723-6C2F-49DE-A429-50BDFD1ADB4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EBA0B5CA-D540-0314-89FA-1C32E023B9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465050" y="618517"/>
            <a:ext cx="6672886" cy="1596177"/>
          </a:xfrm>
        </p:spPr>
        <p:txBody>
          <a:bodyPr>
            <a:normAutofit/>
          </a:bodyPr>
          <a:lstStyle/>
          <a:p>
            <a:r>
              <a:rPr lang="en-US"/>
              <a:t>Challenges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2258228-5EAB-2B1D-8FDA-713F088427C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4465047" y="2367092"/>
            <a:ext cx="7648063" cy="3424107"/>
          </a:xfrm>
        </p:spPr>
        <p:txBody>
          <a:bodyPr>
            <a:normAutofit fontScale="77500" lnSpcReduction="20000"/>
          </a:bodyPr>
          <a:lstStyle/>
          <a:p>
            <a:pPr marL="0" indent="0">
              <a:lnSpc>
                <a:spcPct val="110000"/>
              </a:lnSpc>
              <a:buNone/>
            </a:pPr>
            <a:r>
              <a:rPr lang="en-US"/>
              <a:t>Challenge 2: improve the </a:t>
            </a:r>
            <a:r>
              <a:rPr lang="en-US" err="1"/>
              <a:t>ux</a:t>
            </a:r>
            <a:r>
              <a:rPr lang="en-US"/>
              <a:t> (user experience)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Solution: put ourselves in the shoes of the user, do testing</a:t>
            </a:r>
          </a:p>
          <a:p>
            <a:pPr>
              <a:lnSpc>
                <a:spcPct val="110000"/>
              </a:lnSpc>
            </a:pPr>
            <a:r>
              <a:rPr lang="en-US"/>
              <a:t>provide </a:t>
            </a:r>
            <a:r>
              <a:rPr lang="en-US">
                <a:solidFill>
                  <a:srgbClr val="FF0000"/>
                </a:solidFill>
              </a:rPr>
              <a:t>a menu of commands</a:t>
            </a:r>
          </a:p>
          <a:p>
            <a:pPr>
              <a:lnSpc>
                <a:spcPct val="110000"/>
              </a:lnSpc>
            </a:pPr>
            <a:r>
              <a:rPr lang="en-US"/>
              <a:t>Include </a:t>
            </a:r>
            <a:r>
              <a:rPr lang="en-US">
                <a:solidFill>
                  <a:srgbClr val="FF0000"/>
                </a:solidFill>
              </a:rPr>
              <a:t>a ‘help’ command</a:t>
            </a:r>
            <a:r>
              <a:rPr lang="en-US"/>
              <a:t> that shows more clear instructions to the users 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i.e. </a:t>
            </a:r>
            <a:r>
              <a:rPr lang="en-HK" err="1">
                <a:solidFill>
                  <a:srgbClr val="FF0000"/>
                </a:solidFill>
                <a:effectLst/>
              </a:rPr>
              <a:t>CreateSimpleTask</a:t>
            </a:r>
            <a:r>
              <a:rPr lang="en-HK">
                <a:solidFill>
                  <a:srgbClr val="FF0000"/>
                </a:solidFill>
                <a:effectLst/>
              </a:rPr>
              <a:t> [name] [description] [duration] [prerequisites]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  <a:p>
            <a:pPr>
              <a:lnSpc>
                <a:spcPct val="110000"/>
              </a:lnSpc>
            </a:pPr>
            <a:r>
              <a:rPr lang="en-US"/>
              <a:t>make sure error messages are </a:t>
            </a:r>
            <a:r>
              <a:rPr lang="en-US">
                <a:solidFill>
                  <a:srgbClr val="FF0000"/>
                </a:solidFill>
              </a:rPr>
              <a:t>concise and accurate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/>
              <a:t>i.e. </a:t>
            </a:r>
            <a:r>
              <a:rPr lang="en-US">
                <a:solidFill>
                  <a:srgbClr val="FF0000"/>
                </a:solidFill>
              </a:rPr>
              <a:t>the name should be unique!</a:t>
            </a:r>
          </a:p>
          <a:p>
            <a:pPr marL="0" indent="0">
              <a:lnSpc>
                <a:spcPct val="110000"/>
              </a:lnSpc>
              <a:buNone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04219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07E01BE-5282-F39B-F1FC-7A85C4D4473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0087" y="553267"/>
            <a:ext cx="10788139" cy="1661427"/>
          </a:xfrm>
        </p:spPr>
        <p:txBody>
          <a:bodyPr/>
          <a:lstStyle/>
          <a:p>
            <a:pPr algn="l"/>
            <a:r>
              <a:rPr lang="en-US" altLang="zh-HK" b="1" i="0" u="none" strike="noStrike">
                <a:solidFill>
                  <a:srgbClr val="000000"/>
                </a:solidFill>
                <a:effectLst/>
                <a:latin typeface="-webkit-standard"/>
              </a:rPr>
              <a:t>Introduction</a:t>
            </a:r>
            <a:endParaRPr lang="zh-HK" altLang="en-US" b="1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120AB6D0-9C22-C94D-DB0E-E787CA9B62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6529" y="1999307"/>
            <a:ext cx="13854242" cy="4577030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zh-HK" sz="2800">
                <a:latin typeface="Abadi"/>
                <a:ea typeface="新細明體"/>
              </a:rPr>
              <a:t>TMS (command-line Task management system):</a:t>
            </a:r>
            <a:endParaRPr lang="en-GB" altLang="zh-HK" sz="2800">
              <a:latin typeface="Abadi"/>
              <a:ea typeface="新細明體"/>
            </a:endParaRPr>
          </a:p>
          <a:p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Highly robust </a:t>
            </a:r>
            <a:r>
              <a:rPr lang="en-US" altLang="zh-HK">
                <a:latin typeface="Abadi"/>
                <a:ea typeface="新細明體"/>
              </a:rPr>
              <a:t>and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flexible </a:t>
            </a:r>
            <a:r>
              <a:rPr lang="en-US" altLang="zh-HK">
                <a:latin typeface="Abadi"/>
                <a:ea typeface="新細明體"/>
              </a:rPr>
              <a:t>architecture</a:t>
            </a:r>
            <a:endParaRPr lang="en-GB" altLang="zh-HK">
              <a:latin typeface="Abadi"/>
              <a:ea typeface="新細明體"/>
            </a:endParaRPr>
          </a:p>
          <a:p>
            <a:r>
              <a:rPr lang="en-US" altLang="zh-HK">
                <a:latin typeface="Abadi"/>
                <a:ea typeface="新細明體"/>
              </a:rPr>
              <a:t>Functionalities include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task creation</a:t>
            </a:r>
            <a:r>
              <a:rPr lang="en-US" altLang="zh-HK">
                <a:latin typeface="Abadi"/>
                <a:ea typeface="新細明體"/>
              </a:rPr>
              <a:t>,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modification</a:t>
            </a:r>
            <a:r>
              <a:rPr lang="en-US" altLang="zh-HK">
                <a:latin typeface="Abadi"/>
                <a:ea typeface="新細明體"/>
              </a:rPr>
              <a:t>, and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querying</a:t>
            </a:r>
            <a:endParaRPr lang="en-US" altLang="zh-HK">
              <a:latin typeface="Abadi"/>
              <a:ea typeface="新細明體"/>
            </a:endParaRPr>
          </a:p>
          <a:p>
            <a:r>
              <a:rPr lang="en-US" altLang="zh-HK">
                <a:latin typeface="Abadi"/>
                <a:ea typeface="新細明體"/>
              </a:rPr>
              <a:t>focuses on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object-oriented principles</a:t>
            </a:r>
            <a:endParaRPr lang="en-GB" altLang="zh-HK">
              <a:solidFill>
                <a:srgbClr val="FF0000"/>
              </a:solidFill>
              <a:latin typeface="Abadi"/>
              <a:ea typeface="新細明體"/>
            </a:endParaRPr>
          </a:p>
          <a:p>
            <a:r>
              <a:rPr lang="en-US" altLang="zh-HK">
                <a:latin typeface="Abadi"/>
                <a:ea typeface="新細明體"/>
              </a:rPr>
              <a:t>Effective use of design patterns, data structures, and coding best practices</a:t>
            </a:r>
            <a:endParaRPr lang="en-GB" altLang="zh-HK">
              <a:latin typeface="Abadi" panose="020F0502020204030204" pitchFamily="34" charset="0"/>
            </a:endParaRPr>
          </a:p>
          <a:p>
            <a:r>
              <a:rPr lang="en-US" altLang="zh-HK">
                <a:latin typeface="Abadi"/>
                <a:ea typeface="新細明體"/>
              </a:rPr>
              <a:t>Follows the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Model-View-Controller (MVC) paradigm</a:t>
            </a:r>
            <a:endParaRPr lang="en-GB" altLang="zh-HK">
              <a:solidFill>
                <a:srgbClr val="FF0000"/>
              </a:solidFill>
              <a:latin typeface="Abadi"/>
              <a:ea typeface="新細明體"/>
            </a:endParaRPr>
          </a:p>
          <a:p>
            <a:r>
              <a:rPr lang="en-US" altLang="zh-HK">
                <a:latin typeface="Abadi"/>
                <a:ea typeface="新細明體"/>
              </a:rPr>
              <a:t>Modular design for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scalability </a:t>
            </a:r>
            <a:r>
              <a:rPr lang="en-US" altLang="zh-HK">
                <a:latin typeface="Abadi"/>
                <a:ea typeface="新細明體"/>
              </a:rPr>
              <a:t>and </a:t>
            </a:r>
            <a:r>
              <a:rPr lang="en-US" altLang="zh-HK">
                <a:solidFill>
                  <a:srgbClr val="FF0000"/>
                </a:solidFill>
                <a:latin typeface="Abadi"/>
                <a:ea typeface="新細明體"/>
              </a:rPr>
              <a:t>maintainability</a:t>
            </a:r>
            <a:endParaRPr lang="zh-HK" altLang="en-US">
              <a:solidFill>
                <a:srgbClr val="FF0000"/>
              </a:solidFill>
              <a:latin typeface="Abadi"/>
              <a:ea typeface="新細明體"/>
            </a:endParaRPr>
          </a:p>
        </p:txBody>
      </p:sp>
    </p:spTree>
    <p:extLst>
      <p:ext uri="{BB962C8B-B14F-4D97-AF65-F5344CB8AC3E}">
        <p14:creationId xmlns:p14="http://schemas.microsoft.com/office/powerpoint/2010/main" val="3626370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25696-FFC8-9F25-5207-5EED2AACAB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Conclusion: Challenges and learning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BEDF9C-8EBB-EB75-A453-FC13E4A0F8F8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/>
              <a:t>Grasped a Deeper understanding of the object-oriented programming:</a:t>
            </a:r>
          </a:p>
          <a:p>
            <a:r>
              <a:rPr lang="en-US"/>
              <a:t>Significance of </a:t>
            </a:r>
            <a:r>
              <a:rPr lang="en-US">
                <a:solidFill>
                  <a:srgbClr val="FF0000"/>
                </a:solidFill>
              </a:rPr>
              <a:t>optimizing design patterns</a:t>
            </a:r>
          </a:p>
          <a:p>
            <a:r>
              <a:rPr lang="en-US"/>
              <a:t>Significance of </a:t>
            </a:r>
            <a:r>
              <a:rPr lang="en-US">
                <a:solidFill>
                  <a:srgbClr val="FF0000"/>
                </a:solidFill>
              </a:rPr>
              <a:t>encapsulation</a:t>
            </a:r>
            <a:r>
              <a:rPr lang="en-US"/>
              <a:t> to </a:t>
            </a:r>
            <a:r>
              <a:rPr lang="en-US">
                <a:solidFill>
                  <a:srgbClr val="FF0000"/>
                </a:solidFill>
              </a:rPr>
              <a:t>code maintainability </a:t>
            </a:r>
          </a:p>
          <a:p>
            <a:r>
              <a:rPr lang="en-US"/>
              <a:t>Significance of </a:t>
            </a:r>
            <a:r>
              <a:rPr lang="en-US">
                <a:solidFill>
                  <a:srgbClr val="FF0000"/>
                </a:solidFill>
              </a:rPr>
              <a:t>good </a:t>
            </a:r>
            <a:r>
              <a:rPr lang="en-US" err="1">
                <a:solidFill>
                  <a:srgbClr val="FF0000"/>
                </a:solidFill>
              </a:rPr>
              <a:t>uX</a:t>
            </a:r>
            <a:r>
              <a:rPr lang="en-US">
                <a:solidFill>
                  <a:srgbClr val="FF0000"/>
                </a:solidFill>
              </a:rPr>
              <a:t> (user experience) design</a:t>
            </a:r>
            <a:br>
              <a:rPr lang="en-US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715284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" name="Picture 2">
            <a:extLst>
              <a:ext uri="{FF2B5EF4-FFF2-40B4-BE49-F238E27FC236}">
                <a16:creationId xmlns:a16="http://schemas.microsoft.com/office/drawing/2014/main" id="{25496B42-CC46-4183-B481-887CD3E8C7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E2758CE0-F916-4DCE-88D1-71430BE441B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51" name="Rectangle 50">
            <a:extLst>
              <a:ext uri="{FF2B5EF4-FFF2-40B4-BE49-F238E27FC236}">
                <a16:creationId xmlns:a16="http://schemas.microsoft.com/office/drawing/2014/main" id="{31CA2540-FD07-4286-91E4-8D0DE4E509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FFB6CC-EE81-05D9-4831-2ADD87032A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6762" y="1227279"/>
            <a:ext cx="4328819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Thank you! </a:t>
            </a:r>
            <a:r>
              <a:rPr lang="en-US" sz="4800">
                <a:sym typeface="Wingdings" pitchFamily="2" charset="2"/>
              </a:rPr>
              <a:t></a:t>
            </a:r>
            <a:endParaRPr lang="en-US" sz="4800"/>
          </a:p>
        </p:txBody>
      </p:sp>
      <p:pic>
        <p:nvPicPr>
          <p:cNvPr id="52" name="Picture 51">
            <a:extLst>
              <a:ext uri="{FF2B5EF4-FFF2-40B4-BE49-F238E27FC236}">
                <a16:creationId xmlns:a16="http://schemas.microsoft.com/office/drawing/2014/main" id="{214924F5-CDC2-4DFA-82F3-4843ADD678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5295" t="89389" r="26987" b="24"/>
          <a:stretch/>
        </p:blipFill>
        <p:spPr>
          <a:xfrm flipH="1">
            <a:off x="0" y="-1"/>
            <a:ext cx="2596444" cy="872709"/>
          </a:xfrm>
          <a:prstGeom prst="rect">
            <a:avLst/>
          </a:prstGeom>
        </p:spPr>
      </p:pic>
      <p:pic>
        <p:nvPicPr>
          <p:cNvPr id="53" name="Picture 52">
            <a:extLst>
              <a:ext uri="{FF2B5EF4-FFF2-40B4-BE49-F238E27FC236}">
                <a16:creationId xmlns:a16="http://schemas.microsoft.com/office/drawing/2014/main" id="{AED59812-6820-446C-B994-0D059C97DC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927" t="72411" b="13751"/>
          <a:stretch/>
        </p:blipFill>
        <p:spPr>
          <a:xfrm>
            <a:off x="10473994" y="5564567"/>
            <a:ext cx="1341545" cy="1293433"/>
          </a:xfrm>
          <a:custGeom>
            <a:avLst/>
            <a:gdLst>
              <a:gd name="connsiteX0" fmla="*/ 0 w 1341545"/>
              <a:gd name="connsiteY0" fmla="*/ 0 h 1293433"/>
              <a:gd name="connsiteX1" fmla="*/ 1341545 w 1341545"/>
              <a:gd name="connsiteY1" fmla="*/ 0 h 1293433"/>
              <a:gd name="connsiteX2" fmla="*/ 1341545 w 1341545"/>
              <a:gd name="connsiteY2" fmla="*/ 1293433 h 1293433"/>
              <a:gd name="connsiteX3" fmla="*/ 150847 w 1341545"/>
              <a:gd name="connsiteY3" fmla="*/ 1293433 h 1293433"/>
              <a:gd name="connsiteX4" fmla="*/ 66240 w 1341545"/>
              <a:gd name="connsiteY4" fmla="*/ 1183451 h 1293433"/>
              <a:gd name="connsiteX5" fmla="*/ 0 w 1341545"/>
              <a:gd name="connsiteY5" fmla="*/ 1061841 h 129343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341545" h="1293433">
                <a:moveTo>
                  <a:pt x="0" y="0"/>
                </a:moveTo>
                <a:lnTo>
                  <a:pt x="1341545" y="0"/>
                </a:lnTo>
                <a:lnTo>
                  <a:pt x="1341545" y="1293433"/>
                </a:lnTo>
                <a:lnTo>
                  <a:pt x="150847" y="1293433"/>
                </a:lnTo>
                <a:lnTo>
                  <a:pt x="66240" y="1183451"/>
                </a:lnTo>
                <a:lnTo>
                  <a:pt x="0" y="1061841"/>
                </a:lnTo>
                <a:close/>
              </a:path>
            </a:pathLst>
          </a:custGeom>
        </p:spPr>
      </p:pic>
      <p:pic>
        <p:nvPicPr>
          <p:cNvPr id="54" name="Graphic 53" descr="Smiling Face with No Fill">
            <a:extLst>
              <a:ext uri="{FF2B5EF4-FFF2-40B4-BE49-F238E27FC236}">
                <a16:creationId xmlns:a16="http://schemas.microsoft.com/office/drawing/2014/main" id="{F4E99A80-A13C-C62D-F7D4-8D59869AF30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290459" y="948266"/>
            <a:ext cx="4743406" cy="4743406"/>
          </a:xfrm>
          <a:prstGeom prst="rect">
            <a:avLst/>
          </a:prstGeom>
        </p:spPr>
      </p:pic>
      <p:pic>
        <p:nvPicPr>
          <p:cNvPr id="55" name="Picture 54">
            <a:extLst>
              <a:ext uri="{FF2B5EF4-FFF2-40B4-BE49-F238E27FC236}">
                <a16:creationId xmlns:a16="http://schemas.microsoft.com/office/drawing/2014/main" id="{E844ED7C-1917-40D8-8B42-1B1C27BC5A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623" t="43915" r="1" b="18252"/>
          <a:stretch/>
        </p:blipFill>
        <p:spPr>
          <a:xfrm flipH="1">
            <a:off x="0" y="3142319"/>
            <a:ext cx="4605339" cy="3715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341412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22790EC5-ACA7-4536-8066-B60199F3C6D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AD20AEA-7CAF-4A83-BE2E-EAF010B8B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B40FCD49-2060-48B9-8212-8A5F1DF4726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Many question marks on black background">
            <a:extLst>
              <a:ext uri="{FF2B5EF4-FFF2-40B4-BE49-F238E27FC236}">
                <a16:creationId xmlns:a16="http://schemas.microsoft.com/office/drawing/2014/main" id="{17F6CE02-1082-B404-698E-DB198DDFBDAE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alphaModFix amt="35000"/>
          </a:blip>
          <a:srcRect t="778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83A45DCD-B5FB-4A86-88D2-91088C7FFC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6135C0C2-F132-1222-A9E0-FA8617D094A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51012" y="1300785"/>
            <a:ext cx="8689976" cy="250921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sz="4800"/>
              <a:t>Q&amp;A TIME~</a:t>
            </a:r>
          </a:p>
        </p:txBody>
      </p:sp>
    </p:spTree>
    <p:extLst>
      <p:ext uri="{BB962C8B-B14F-4D97-AF65-F5344CB8AC3E}">
        <p14:creationId xmlns:p14="http://schemas.microsoft.com/office/powerpoint/2010/main" val="779987982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08CD2C5-36D1-C1E1-E9EA-1E2647E737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74" y="90398"/>
            <a:ext cx="10364452" cy="1596177"/>
          </a:xfrm>
        </p:spPr>
        <p:txBody>
          <a:bodyPr/>
          <a:lstStyle/>
          <a:p>
            <a:pPr algn="l"/>
            <a:r>
              <a:rPr lang="en-GB" altLang="zh-HK">
                <a:latin typeface="Abadi" panose="020B0604020104020204" pitchFamily="34" charset="0"/>
              </a:rPr>
              <a:t>System Architecture </a:t>
            </a:r>
            <a:endParaRPr lang="zh-HK" altLang="en-US">
              <a:latin typeface="Abadi" panose="020B0604020104020204" pitchFamily="34" charset="0"/>
            </a:endParaRPr>
          </a:p>
        </p:txBody>
      </p:sp>
      <p:pic>
        <p:nvPicPr>
          <p:cNvPr id="6" name="內容版面配置區 5">
            <a:extLst>
              <a:ext uri="{FF2B5EF4-FFF2-40B4-BE49-F238E27FC236}">
                <a16:creationId xmlns:a16="http://schemas.microsoft.com/office/drawing/2014/main" id="{0045AE91-41DE-9529-85AD-4AE7453CCC6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13774" y="1417154"/>
            <a:ext cx="8827129" cy="442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13113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AFC3BD4-6EB6-4531-94FC-7C2C793F92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938" y="-362275"/>
            <a:ext cx="10364451" cy="1596177"/>
          </a:xfrm>
        </p:spPr>
        <p:txBody>
          <a:bodyPr/>
          <a:lstStyle/>
          <a:p>
            <a:pPr algn="l"/>
            <a:r>
              <a:rPr lang="en-GB" altLang="zh-HK"/>
              <a:t>Model class</a:t>
            </a:r>
            <a:endParaRPr lang="zh-HK" altLang="en-US"/>
          </a:p>
        </p:txBody>
      </p:sp>
      <p:pic>
        <p:nvPicPr>
          <p:cNvPr id="4" name="內容版面配置區 3">
            <a:extLst>
              <a:ext uri="{FF2B5EF4-FFF2-40B4-BE49-F238E27FC236}">
                <a16:creationId xmlns:a16="http://schemas.microsoft.com/office/drawing/2014/main" id="{84103BDA-5C07-3AF2-81E7-03FCF508EBE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7" y="716475"/>
            <a:ext cx="5789899" cy="3205666"/>
          </a:xfrm>
        </p:spPr>
      </p:pic>
      <p:pic>
        <p:nvPicPr>
          <p:cNvPr id="5" name="圖片 4">
            <a:extLst>
              <a:ext uri="{FF2B5EF4-FFF2-40B4-BE49-F238E27FC236}">
                <a16:creationId xmlns:a16="http://schemas.microsoft.com/office/drawing/2014/main" id="{C68C5FC3-D36B-7D5C-8E63-AAAE50D84C1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936" y="3922141"/>
            <a:ext cx="6013586" cy="2723194"/>
          </a:xfrm>
          <a:prstGeom prst="rect">
            <a:avLst/>
          </a:prstGeom>
        </p:spPr>
      </p:pic>
      <p:pic>
        <p:nvPicPr>
          <p:cNvPr id="6" name="圖片 5">
            <a:extLst>
              <a:ext uri="{FF2B5EF4-FFF2-40B4-BE49-F238E27FC236}">
                <a16:creationId xmlns:a16="http://schemas.microsoft.com/office/drawing/2014/main" id="{BB1D42F9-CAF9-8F28-968F-DC422FBB2F8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9837" y="0"/>
            <a:ext cx="5792163" cy="3530125"/>
          </a:xfrm>
          <a:prstGeom prst="rect">
            <a:avLst/>
          </a:prstGeom>
        </p:spPr>
      </p:pic>
      <p:pic>
        <p:nvPicPr>
          <p:cNvPr id="7" name="圖片 6">
            <a:extLst>
              <a:ext uri="{FF2B5EF4-FFF2-40B4-BE49-F238E27FC236}">
                <a16:creationId xmlns:a16="http://schemas.microsoft.com/office/drawing/2014/main" id="{3D933F9F-A365-08DF-789E-F09EBF427F87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523" y="3530125"/>
            <a:ext cx="5483593" cy="3327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773971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B8C5772C-7CE6-1E6A-8F63-021BA1C1BD5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94" y="2410385"/>
            <a:ext cx="4044539" cy="1294252"/>
          </a:xfrm>
          <a:prstGeom prst="rect">
            <a:avLst/>
          </a:prstGeom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  <p:pic>
        <p:nvPicPr>
          <p:cNvPr id="6" name="Picture 5" descr="A computer screen shot of white text&#10;&#10;Description automatically generated">
            <a:extLst>
              <a:ext uri="{FF2B5EF4-FFF2-40B4-BE49-F238E27FC236}">
                <a16:creationId xmlns:a16="http://schemas.microsoft.com/office/drawing/2014/main" id="{80B3C961-2751-F95B-8E2D-A9E48F1808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7" y="4350474"/>
            <a:ext cx="4044539" cy="61679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C509492-C8B6-217F-0973-C4DE5A7261B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The </a:t>
            </a:r>
            <a:r>
              <a:rPr lang="en-US" err="1">
                <a:solidFill>
                  <a:srgbClr val="FF0000"/>
                </a:solidFill>
              </a:rPr>
              <a:t>commandController</a:t>
            </a:r>
            <a:r>
              <a:rPr lang="en-US"/>
              <a:t> is responsible for </a:t>
            </a:r>
            <a:r>
              <a:rPr lang="en-US">
                <a:solidFill>
                  <a:srgbClr val="FF0000"/>
                </a:solidFill>
              </a:rPr>
              <a:t>interpreting and executing commands </a:t>
            </a:r>
            <a:r>
              <a:rPr lang="en-US"/>
              <a:t>related to task operation.</a:t>
            </a:r>
          </a:p>
          <a:p>
            <a:pPr>
              <a:buClr>
                <a:srgbClr val="000000"/>
              </a:buClr>
            </a:pPr>
            <a:r>
              <a:rPr lang="en-US"/>
              <a:t>The </a:t>
            </a:r>
            <a:r>
              <a:rPr lang="en-US" err="1">
                <a:solidFill>
                  <a:srgbClr val="FF0000"/>
                </a:solidFill>
              </a:rPr>
              <a:t>uicontroller</a:t>
            </a:r>
            <a:r>
              <a:rPr lang="en-US"/>
              <a:t> handles the </a:t>
            </a:r>
            <a:r>
              <a:rPr lang="en-US">
                <a:solidFill>
                  <a:srgbClr val="FF0000"/>
                </a:solidFill>
              </a:rPr>
              <a:t>user interface </a:t>
            </a:r>
            <a:r>
              <a:rPr lang="en-US"/>
              <a:t>part of the application. It's responsible for </a:t>
            </a:r>
            <a:r>
              <a:rPr lang="en-US">
                <a:solidFill>
                  <a:srgbClr val="FF0000"/>
                </a:solidFill>
              </a:rPr>
              <a:t>displaying information to the user </a:t>
            </a:r>
            <a:r>
              <a:rPr lang="en-US"/>
              <a:t>and </a:t>
            </a:r>
            <a:r>
              <a:rPr lang="en-US">
                <a:solidFill>
                  <a:srgbClr val="FF0000"/>
                </a:solidFill>
              </a:rPr>
              <a:t>interpreting user input</a:t>
            </a:r>
            <a:r>
              <a:rPr lang="en-US"/>
              <a:t> to execute the operation.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5048685-76E1-BCCD-1BE0-B4B7CB3F6A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/>
              <a:t>Controller Class function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10" name="Ink 9">
                <a:extLst>
                  <a:ext uri="{FF2B5EF4-FFF2-40B4-BE49-F238E27FC236}">
                    <a16:creationId xmlns:a16="http://schemas.microsoft.com/office/drawing/2014/main" id="{8251E3A5-9F37-9071-3BCB-DAE3C82E3E54}"/>
                  </a:ext>
                </a:extLst>
              </p14:cNvPr>
              <p14:cNvContentPartPr/>
              <p14:nvPr/>
            </p14:nvContentPartPr>
            <p14:xfrm>
              <a:off x="9387328" y="2612571"/>
              <a:ext cx="12806" cy="12806"/>
            </p14:xfrm>
          </p:contentPart>
        </mc:Choice>
        <mc:Fallback xmlns="">
          <p:pic>
            <p:nvPicPr>
              <p:cNvPr id="10" name="Ink 9">
                <a:extLst>
                  <a:ext uri="{FF2B5EF4-FFF2-40B4-BE49-F238E27FC236}">
                    <a16:creationId xmlns:a16="http://schemas.microsoft.com/office/drawing/2014/main" id="{8251E3A5-9F37-9071-3BCB-DAE3C82E3E54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747028" y="1972271"/>
                <a:ext cx="1280600" cy="1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12" name="Ink 11">
                <a:extLst>
                  <a:ext uri="{FF2B5EF4-FFF2-40B4-BE49-F238E27FC236}">
                    <a16:creationId xmlns:a16="http://schemas.microsoft.com/office/drawing/2014/main" id="{69654E20-8203-2628-7D0C-329E1D24C05F}"/>
                  </a:ext>
                </a:extLst>
              </p14:cNvPr>
              <p14:cNvContentPartPr/>
              <p14:nvPr/>
            </p14:nvContentPartPr>
            <p14:xfrm>
              <a:off x="9387327" y="2610672"/>
              <a:ext cx="672519" cy="12806"/>
            </p14:xfrm>
          </p:contentPart>
        </mc:Choice>
        <mc:Fallback xmlns="">
          <p:pic>
            <p:nvPicPr>
              <p:cNvPr id="12" name="Ink 11">
                <a:extLst>
                  <a:ext uri="{FF2B5EF4-FFF2-40B4-BE49-F238E27FC236}">
                    <a16:creationId xmlns:a16="http://schemas.microsoft.com/office/drawing/2014/main" id="{69654E20-8203-2628-7D0C-329E1D24C05F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9369336" y="2519201"/>
                <a:ext cx="708142" cy="1939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17" name="Ink 16">
                <a:extLst>
                  <a:ext uri="{FF2B5EF4-FFF2-40B4-BE49-F238E27FC236}">
                    <a16:creationId xmlns:a16="http://schemas.microsoft.com/office/drawing/2014/main" id="{D2E91DAE-BA5F-4349-D2A4-25D03E21AC3F}"/>
                  </a:ext>
                </a:extLst>
              </p14:cNvPr>
              <p14:cNvContentPartPr/>
              <p14:nvPr/>
            </p14:nvContentPartPr>
            <p14:xfrm>
              <a:off x="8734184" y="2766251"/>
              <a:ext cx="1806616" cy="27785"/>
            </p14:xfrm>
          </p:contentPart>
        </mc:Choice>
        <mc:Fallback xmlns="">
          <p:pic>
            <p:nvPicPr>
              <p:cNvPr id="17" name="Ink 16">
                <a:extLst>
                  <a:ext uri="{FF2B5EF4-FFF2-40B4-BE49-F238E27FC236}">
                    <a16:creationId xmlns:a16="http://schemas.microsoft.com/office/drawing/2014/main" id="{D2E91DAE-BA5F-4349-D2A4-25D03E21AC3F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716190" y="2748440"/>
                <a:ext cx="1842244" cy="63051"/>
              </a:xfrm>
              <a:prstGeom prst="rect">
                <a:avLst/>
              </a:prstGeom>
            </p:spPr>
          </p:pic>
        </mc:Fallback>
      </mc:AlternateContent>
      <p:sp>
        <p:nvSpPr>
          <p:cNvPr id="19" name="TextBox 18">
            <a:extLst>
              <a:ext uri="{FF2B5EF4-FFF2-40B4-BE49-F238E27FC236}">
                <a16:creationId xmlns:a16="http://schemas.microsoft.com/office/drawing/2014/main" id="{929E5426-83CE-752B-4245-4416428EE149}"/>
              </a:ext>
            </a:extLst>
          </p:cNvPr>
          <p:cNvSpPr txBox="1"/>
          <p:nvPr/>
        </p:nvSpPr>
        <p:spPr>
          <a:xfrm>
            <a:off x="7940167" y="826031"/>
            <a:ext cx="2894318" cy="147732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/>
              <a:t>Option is the string that contains all the parameters</a:t>
            </a:r>
          </a:p>
          <a:p>
            <a:r>
              <a:rPr lang="en-US"/>
              <a:t>We split the parameters and call the corresponding method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22" name="Ink 21">
                <a:extLst>
                  <a:ext uri="{FF2B5EF4-FFF2-40B4-BE49-F238E27FC236}">
                    <a16:creationId xmlns:a16="http://schemas.microsoft.com/office/drawing/2014/main" id="{B320C29D-DF1C-B80C-69C8-0C78575F82AA}"/>
                  </a:ext>
                </a:extLst>
              </p14:cNvPr>
              <p14:cNvContentPartPr/>
              <p14:nvPr/>
            </p14:nvContentPartPr>
            <p14:xfrm>
              <a:off x="9822756" y="2138723"/>
              <a:ext cx="12806" cy="12806"/>
            </p14:xfrm>
          </p:contentPart>
        </mc:Choice>
        <mc:Fallback xmlns="">
          <p:pic>
            <p:nvPicPr>
              <p:cNvPr id="22" name="Ink 21">
                <a:extLst>
                  <a:ext uri="{FF2B5EF4-FFF2-40B4-BE49-F238E27FC236}">
                    <a16:creationId xmlns:a16="http://schemas.microsoft.com/office/drawing/2014/main" id="{B320C29D-DF1C-B80C-69C8-0C78575F82AA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182456" y="1498423"/>
                <a:ext cx="1280600" cy="1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3">
            <p14:nvContentPartPr>
              <p14:cNvPr id="23" name="Ink 22">
                <a:extLst>
                  <a:ext uri="{FF2B5EF4-FFF2-40B4-BE49-F238E27FC236}">
                    <a16:creationId xmlns:a16="http://schemas.microsoft.com/office/drawing/2014/main" id="{2AD4CFDB-4307-5C19-5D34-EB5A46AA1BD7}"/>
                  </a:ext>
                </a:extLst>
              </p14:cNvPr>
              <p14:cNvContentPartPr/>
              <p14:nvPr/>
            </p14:nvContentPartPr>
            <p14:xfrm>
              <a:off x="8798218" y="1921008"/>
              <a:ext cx="12806" cy="12806"/>
            </p14:xfrm>
          </p:contentPart>
        </mc:Choice>
        <mc:Fallback xmlns="">
          <p:pic>
            <p:nvPicPr>
              <p:cNvPr id="23" name="Ink 22">
                <a:extLst>
                  <a:ext uri="{FF2B5EF4-FFF2-40B4-BE49-F238E27FC236}">
                    <a16:creationId xmlns:a16="http://schemas.microsoft.com/office/drawing/2014/main" id="{2AD4CFDB-4307-5C19-5D34-EB5A46AA1BD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157918" y="1280708"/>
                <a:ext cx="1280600" cy="1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A993522C-5782-FC87-A55D-BD055AEC82F3}"/>
                  </a:ext>
                </a:extLst>
              </p14:cNvPr>
              <p14:cNvContentPartPr/>
              <p14:nvPr/>
            </p14:nvContentPartPr>
            <p14:xfrm>
              <a:off x="8503664" y="1933815"/>
              <a:ext cx="12806" cy="12806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A993522C-5782-FC87-A55D-BD055AEC82F3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3364" y="1293515"/>
                <a:ext cx="1280600" cy="128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5">
            <p14:nvContentPartPr>
              <p14:cNvPr id="25" name="Ink 24">
                <a:extLst>
                  <a:ext uri="{FF2B5EF4-FFF2-40B4-BE49-F238E27FC236}">
                    <a16:creationId xmlns:a16="http://schemas.microsoft.com/office/drawing/2014/main" id="{B6FFF723-1F75-0A08-CEEF-529BA03C7F37}"/>
                  </a:ext>
                </a:extLst>
              </p14:cNvPr>
              <p14:cNvContentPartPr/>
              <p14:nvPr/>
            </p14:nvContentPartPr>
            <p14:xfrm>
              <a:off x="8503664" y="1933815"/>
              <a:ext cx="12806" cy="12806"/>
            </p14:xfrm>
          </p:contentPart>
        </mc:Choice>
        <mc:Fallback xmlns="">
          <p:pic>
            <p:nvPicPr>
              <p:cNvPr id="25" name="Ink 24">
                <a:extLst>
                  <a:ext uri="{FF2B5EF4-FFF2-40B4-BE49-F238E27FC236}">
                    <a16:creationId xmlns:a16="http://schemas.microsoft.com/office/drawing/2014/main" id="{B6FFF723-1F75-0A08-CEEF-529BA03C7F37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863364" y="1293515"/>
                <a:ext cx="1280600" cy="12806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6662627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446F2B05-D14A-46C1-B94D-81BAFA34CA8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 descr="A screenshot of a computer screen&#10;&#10;Description automatically generated">
            <a:extLst>
              <a:ext uri="{FF2B5EF4-FFF2-40B4-BE49-F238E27FC236}">
                <a16:creationId xmlns:a16="http://schemas.microsoft.com/office/drawing/2014/main" id="{45D45CB5-4135-8BCD-A311-A994B9D411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586835" y="834438"/>
            <a:ext cx="3742553" cy="5220929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DC21F734-A85A-4FEA-8CB8-6C72B8195C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646C8F1-AD25-E689-ECE0-1FB9337585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Main class (CLI)</a:t>
            </a:r>
          </a:p>
          <a:p>
            <a:pPr lvl="1">
              <a:buClr>
                <a:srgbClr val="000000"/>
              </a:buClr>
            </a:pPr>
            <a:r>
              <a:rPr lang="en-US"/>
              <a:t>It contains two methods: </a:t>
            </a:r>
            <a:r>
              <a:rPr lang="en-US" err="1"/>
              <a:t>getmenu</a:t>
            </a:r>
            <a:r>
              <a:rPr lang="en-US"/>
              <a:t>() and </a:t>
            </a:r>
            <a:r>
              <a:rPr lang="en-US" err="1"/>
              <a:t>gethelp</a:t>
            </a:r>
            <a:r>
              <a:rPr lang="en-US"/>
              <a:t>()</a:t>
            </a:r>
          </a:p>
          <a:p>
            <a:pPr>
              <a:buClr>
                <a:srgbClr val="000000"/>
              </a:buClr>
            </a:pPr>
            <a:r>
              <a:rPr lang="en-US" err="1"/>
              <a:t>Mainui</a:t>
            </a:r>
            <a:r>
              <a:rPr lang="en-US"/>
              <a:t> class (</a:t>
            </a:r>
            <a:r>
              <a:rPr lang="en-US" err="1"/>
              <a:t>gui</a:t>
            </a:r>
            <a:r>
              <a:rPr lang="en-US"/>
              <a:t>)</a:t>
            </a:r>
          </a:p>
          <a:p>
            <a:pPr lvl="1">
              <a:buClr>
                <a:srgbClr val="000000"/>
              </a:buClr>
            </a:pPr>
            <a:r>
              <a:rPr lang="en-US"/>
              <a:t>There are lots of </a:t>
            </a:r>
            <a:r>
              <a:rPr lang="en-US" err="1"/>
              <a:t>gui</a:t>
            </a:r>
            <a:r>
              <a:rPr lang="en-US"/>
              <a:t> elements, the key elements: home panel, </a:t>
            </a:r>
            <a:r>
              <a:rPr lang="en-US" err="1"/>
              <a:t>menue</a:t>
            </a:r>
            <a:r>
              <a:rPr lang="en-US"/>
              <a:t> panel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BEDA369-59A6-F047-5B27-B739AACC56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/>
              <a:t>View class overview</a:t>
            </a:r>
          </a:p>
        </p:txBody>
      </p:sp>
    </p:spTree>
    <p:extLst>
      <p:ext uri="{BB962C8B-B14F-4D97-AF65-F5344CB8AC3E}">
        <p14:creationId xmlns:p14="http://schemas.microsoft.com/office/powerpoint/2010/main" val="5079069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07109D7B-BC25-F6F9-CEC6-9862E87D9D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94" y="4466191"/>
            <a:ext cx="4044539" cy="1536925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0B646480-93F9-D4C5-6E72-E067A630AC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7" y="2264304"/>
            <a:ext cx="4044539" cy="12032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A6DEBD5-3A5C-EA50-670C-7E9501A2B2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zh-HK" altLang="en-US">
                <a:ea typeface="新細明體"/>
              </a:rPr>
              <a:t>REQ 13 search name</a:t>
            </a:r>
          </a:p>
          <a:p>
            <a:pPr lvl="1">
              <a:buClr>
                <a:srgbClr val="000000"/>
              </a:buClr>
            </a:pPr>
            <a:r>
              <a:rPr lang="zh-HK" altLang="en-US">
                <a:ea typeface="新細明體"/>
              </a:rPr>
              <a:t>We </a:t>
            </a:r>
            <a:r>
              <a:rPr lang="zh-HK" altLang="en-US">
                <a:solidFill>
                  <a:srgbClr val="FF0000"/>
                </a:solidFill>
                <a:ea typeface="新細明體"/>
              </a:rPr>
              <a:t>search the target criterion </a:t>
            </a:r>
            <a:r>
              <a:rPr lang="zh-HK" altLang="en-US">
                <a:ea typeface="新細明體"/>
              </a:rPr>
              <a:t>from the criterion list. </a:t>
            </a:r>
          </a:p>
          <a:p>
            <a:pPr lvl="1">
              <a:buClr>
                <a:srgbClr val="000000"/>
              </a:buClr>
            </a:pPr>
            <a:r>
              <a:rPr lang="zh-HK" altLang="en-US">
                <a:ea typeface="新細明體"/>
              </a:rPr>
              <a:t>Then we get </a:t>
            </a:r>
            <a:r>
              <a:rPr lang="zh-HK" altLang="en-US">
                <a:solidFill>
                  <a:srgbClr val="FF0000"/>
                </a:solidFill>
                <a:ea typeface="新細明體"/>
              </a:rPr>
              <a:t>the operator of the criteria </a:t>
            </a:r>
            <a:r>
              <a:rPr lang="zh-HK" altLang="en-US">
                <a:ea typeface="新細明體"/>
              </a:rPr>
              <a:t>and use the search by criteria method which defined at criterion class </a:t>
            </a:r>
            <a:r>
              <a:rPr lang="zh-HK" altLang="en-US">
                <a:solidFill>
                  <a:srgbClr val="FF0000"/>
                </a:solidFill>
                <a:ea typeface="新細明體"/>
              </a:rPr>
              <a:t>to search the tasks whi</a:t>
            </a:r>
            <a:r>
              <a:rPr lang="en-US" altLang="zh-HK" err="1">
                <a:solidFill>
                  <a:srgbClr val="FF0000"/>
                </a:solidFill>
                <a:ea typeface="新細明體"/>
              </a:rPr>
              <a:t>ch</a:t>
            </a:r>
            <a:r>
              <a:rPr lang="en-US" altLang="zh-HK">
                <a:solidFill>
                  <a:srgbClr val="FF0000"/>
                </a:solidFill>
                <a:ea typeface="新細明體"/>
              </a:rPr>
              <a:t> </a:t>
            </a:r>
            <a:r>
              <a:rPr lang="zh-HK" altLang="en-US">
                <a:solidFill>
                  <a:srgbClr val="FF0000"/>
                </a:solidFill>
                <a:ea typeface="新細明體"/>
              </a:rPr>
              <a:t>satisfy the criteria</a:t>
            </a:r>
            <a:r>
              <a:rPr lang="zh-HK" altLang="en-US">
                <a:ea typeface="新細明體"/>
              </a:rPr>
              <a:t>. We append the tasks </a:t>
            </a:r>
            <a:r>
              <a:rPr lang="zh-HK" altLang="en-US">
                <a:solidFill>
                  <a:srgbClr val="FF0000"/>
                </a:solidFill>
                <a:ea typeface="新細明體"/>
              </a:rPr>
              <a:t>to string builder </a:t>
            </a:r>
            <a:r>
              <a:rPr lang="zh-HK" altLang="en-US">
                <a:ea typeface="新細明體"/>
              </a:rPr>
              <a:t>and print them out</a:t>
            </a:r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89940D77-4873-DAF9-1D6E-8DA444A159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zh-HK" altLang="en-US">
                <a:latin typeface="Tw Cen MT"/>
                <a:ea typeface="新細明體"/>
                <a:cs typeface="Arial"/>
              </a:rPr>
              <a:t>Key funtionality implementation</a:t>
            </a:r>
          </a:p>
        </p:txBody>
      </p:sp>
    </p:spTree>
    <p:extLst>
      <p:ext uri="{BB962C8B-B14F-4D97-AF65-F5344CB8AC3E}">
        <p14:creationId xmlns:p14="http://schemas.microsoft.com/office/powerpoint/2010/main" val="4145590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5D2CA358-2EA6-49C2-AAEF-0C79C1F762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AAD74829-8970-4A28-B5F6-387E0E31383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4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6C0CDCA8-1FEB-B5CE-DDEC-2AB0D354C5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3994" y="1139474"/>
            <a:ext cx="4044539" cy="1607704"/>
          </a:xfrm>
          <a:prstGeom prst="rect">
            <a:avLst/>
          </a:prstGeom>
        </p:spPr>
      </p:pic>
      <p:pic>
        <p:nvPicPr>
          <p:cNvPr id="4" name="Picture 3" descr="A screen shot of a computer code&#10;&#10;Description automatically generated">
            <a:extLst>
              <a:ext uri="{FF2B5EF4-FFF2-40B4-BE49-F238E27FC236}">
                <a16:creationId xmlns:a16="http://schemas.microsoft.com/office/drawing/2014/main" id="{7D5A8E6C-631C-A124-A2C8-A3AE2FFF3E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03997" y="4174181"/>
            <a:ext cx="4044539" cy="1456033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976ACB9-C2D4-45C2-924A-2CF7CFF511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2"/>
            <a:ext cx="12192000" cy="685800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9416C6-E08D-1C22-A7FC-13D634C6FB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54065" y="2367092"/>
            <a:ext cx="5855415" cy="384744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/>
              <a:t>Req 14 store</a:t>
            </a:r>
          </a:p>
          <a:p>
            <a:pPr lvl="1">
              <a:buClr>
                <a:srgbClr val="000000"/>
              </a:buClr>
            </a:pPr>
            <a:r>
              <a:rPr lang="en-US"/>
              <a:t>We add all the tasks and criterion into a list called </a:t>
            </a:r>
            <a:r>
              <a:rPr lang="en-US">
                <a:solidFill>
                  <a:srgbClr val="FF0000"/>
                </a:solidFill>
              </a:rPr>
              <a:t>data</a:t>
            </a:r>
          </a:p>
          <a:p>
            <a:pPr lvl="1">
              <a:buClr>
                <a:srgbClr val="000000"/>
              </a:buClr>
            </a:pPr>
            <a:r>
              <a:rPr lang="en-US"/>
              <a:t>We use the </a:t>
            </a:r>
            <a:r>
              <a:rPr lang="en-US">
                <a:solidFill>
                  <a:srgbClr val="FF0000"/>
                </a:solidFill>
              </a:rPr>
              <a:t>save</a:t>
            </a:r>
            <a:r>
              <a:rPr lang="en-US"/>
              <a:t> method </a:t>
            </a:r>
            <a:r>
              <a:rPr lang="en-US">
                <a:solidFill>
                  <a:srgbClr val="FF0000"/>
                </a:solidFill>
              </a:rPr>
              <a:t>in </a:t>
            </a:r>
            <a:r>
              <a:rPr lang="en-US" err="1">
                <a:solidFill>
                  <a:srgbClr val="FF0000"/>
                </a:solidFill>
              </a:rPr>
              <a:t>fileutils</a:t>
            </a:r>
            <a:r>
              <a:rPr lang="en-US">
                <a:solidFill>
                  <a:srgbClr val="FF0000"/>
                </a:solidFill>
              </a:rPr>
              <a:t> class</a:t>
            </a:r>
            <a:r>
              <a:rPr lang="en-US"/>
              <a:t>. The method serializes an object and save it into a file</a:t>
            </a:r>
            <a:endParaRPr lang="en-US">
              <a:ea typeface="ＭＳ Ｐゴシック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F497306-5EFF-CE06-1499-7B84D3947C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54064" y="618517"/>
            <a:ext cx="5855416" cy="1596177"/>
          </a:xfrm>
        </p:spPr>
        <p:txBody>
          <a:bodyPr>
            <a:normAutofit/>
          </a:bodyPr>
          <a:lstStyle/>
          <a:p>
            <a:r>
              <a:rPr lang="en-US"/>
              <a:t>Key </a:t>
            </a:r>
            <a:r>
              <a:rPr lang="en-US">
                <a:ea typeface="+mj-lt"/>
                <a:cs typeface="+mj-lt"/>
              </a:rPr>
              <a:t>FUNTIONALITY implementation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50016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0">
              <a:schemeClr val="bg1">
                <a:tint val="90000"/>
                <a:lumMod val="110000"/>
              </a:schemeClr>
            </a:gs>
            <a:gs pos="100000">
              <a:schemeClr val="bg1">
                <a:shade val="64000"/>
                <a:lumMod val="88000"/>
              </a:schemeClr>
            </a:gs>
          </a:gsLst>
          <a:lin ang="5400000" scaled="0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8DABDCBA-3483-4395-986B-AF2A223F69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2">
            <a:extLst>
              <a:ext uri="{FF2B5EF4-FFF2-40B4-BE49-F238E27FC236}">
                <a16:creationId xmlns:a16="http://schemas.microsoft.com/office/drawing/2014/main" id="{E5DDAE72-2BA0-4D3D-A316-7BF1A514B7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>
          <a:blip r:embed="rId2">
            <a:alphaModFix amt="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" y="-1"/>
            <a:ext cx="12192003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5DA6E95F-300A-29B3-7D93-11CCCD7C4B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3" y="640831"/>
            <a:ext cx="3352128" cy="1573863"/>
          </a:xfrm>
        </p:spPr>
        <p:txBody>
          <a:bodyPr>
            <a:normAutofit/>
          </a:bodyPr>
          <a:lstStyle/>
          <a:p>
            <a:pPr algn="l"/>
            <a:r>
              <a:rPr lang="en-US" sz="1500">
                <a:ea typeface="+mj-lt"/>
                <a:cs typeface="+mj-lt"/>
              </a:rPr>
              <a:t>KEY FUNTIONALITY IMPLEMENTATION</a:t>
            </a:r>
            <a:endParaRPr lang="en-US" sz="150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62A619-C50A-85DD-6554-D72F9C5B1F5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3" y="2367092"/>
            <a:ext cx="3352128" cy="3881309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200"/>
              <a:t>REQ 15 load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1200"/>
              <a:t>We </a:t>
            </a:r>
            <a:r>
              <a:rPr lang="en-US" sz="1200" err="1"/>
              <a:t>usr</a:t>
            </a:r>
            <a:r>
              <a:rPr lang="en-US" sz="1200"/>
              <a:t> the </a:t>
            </a:r>
            <a:r>
              <a:rPr lang="en-US" sz="1200">
                <a:solidFill>
                  <a:srgbClr val="FF0000"/>
                </a:solidFill>
              </a:rPr>
              <a:t>read</a:t>
            </a:r>
            <a:r>
              <a:rPr lang="en-US" sz="1200"/>
              <a:t> method in </a:t>
            </a:r>
            <a:r>
              <a:rPr lang="en-US" sz="1200" err="1">
                <a:solidFill>
                  <a:srgbClr val="FF0000"/>
                </a:solidFill>
              </a:rPr>
              <a:t>fileutils</a:t>
            </a:r>
            <a:r>
              <a:rPr lang="en-US" sz="1200">
                <a:solidFill>
                  <a:srgbClr val="FF0000"/>
                </a:solidFill>
              </a:rPr>
              <a:t> class</a:t>
            </a:r>
            <a:r>
              <a:rPr lang="en-US" sz="1200"/>
              <a:t>  to read the data in the file and save it to a list called data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1200"/>
              <a:t>Then we check </a:t>
            </a:r>
            <a:r>
              <a:rPr lang="en-US" sz="1200">
                <a:solidFill>
                  <a:srgbClr val="FF0000"/>
                </a:solidFill>
              </a:rPr>
              <a:t>the property of the data</a:t>
            </a:r>
            <a:r>
              <a:rPr lang="en-US" sz="1200"/>
              <a:t>. If it belongs to task class, then we add it to the task list, else add it to the criterion list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1200"/>
              <a:t>The read method reads a serialized object from a file and deserializes it  </a:t>
            </a:r>
          </a:p>
          <a:p>
            <a:pPr>
              <a:lnSpc>
                <a:spcPct val="110000"/>
              </a:lnSpc>
              <a:buClr>
                <a:srgbClr val="000000"/>
              </a:buClr>
            </a:pPr>
            <a:r>
              <a:rPr lang="en-US" sz="1200"/>
              <a:t>REQ 16 quit</a:t>
            </a:r>
          </a:p>
          <a:p>
            <a:pPr lvl="1">
              <a:lnSpc>
                <a:spcPct val="110000"/>
              </a:lnSpc>
              <a:buClr>
                <a:srgbClr val="000000"/>
              </a:buClr>
            </a:pPr>
            <a:r>
              <a:rPr lang="en-US" sz="1200"/>
              <a:t>If the scanner detected input is </a:t>
            </a:r>
            <a:r>
              <a:rPr lang="en-US" sz="1200">
                <a:solidFill>
                  <a:srgbClr val="FF0000"/>
                </a:solidFill>
              </a:rPr>
              <a:t>quit</a:t>
            </a:r>
            <a:r>
              <a:rPr lang="en-US" sz="1200"/>
              <a:t>, we return in the main class which </a:t>
            </a:r>
            <a:r>
              <a:rPr lang="en-US" sz="1200">
                <a:solidFill>
                  <a:srgbClr val="FF0000"/>
                </a:solidFill>
              </a:rPr>
              <a:t>ends the application</a:t>
            </a:r>
          </a:p>
        </p:txBody>
      </p:sp>
      <p:pic>
        <p:nvPicPr>
          <p:cNvPr id="5" name="Picture 4" descr="A computer screen shot of a program code&#10;&#10;Description automatically generated">
            <a:extLst>
              <a:ext uri="{FF2B5EF4-FFF2-40B4-BE49-F238E27FC236}">
                <a16:creationId xmlns:a16="http://schemas.microsoft.com/office/drawing/2014/main" id="{C0DC375B-3403-6B0E-3353-A0A66BEE12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2788" y="2463030"/>
            <a:ext cx="3209153" cy="1957583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4" name="Picture 3" descr="A black background with white text&#10;&#10;Description automatically generated">
            <a:extLst>
              <a:ext uri="{FF2B5EF4-FFF2-40B4-BE49-F238E27FC236}">
                <a16:creationId xmlns:a16="http://schemas.microsoft.com/office/drawing/2014/main" id="{F833CDEE-EA2F-9486-9870-A15AD7A3C0E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5670" y="1823538"/>
            <a:ext cx="3209144" cy="497416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6" name="Picture 5" descr="A screen shot of a computer program&#10;&#10;Description automatically generated">
            <a:extLst>
              <a:ext uri="{FF2B5EF4-FFF2-40B4-BE49-F238E27FC236}">
                <a16:creationId xmlns:a16="http://schemas.microsoft.com/office/drawing/2014/main" id="{A518AC9B-B865-B65C-61F2-BD8D50C940A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175670" y="3982208"/>
            <a:ext cx="3209144" cy="1628639"/>
          </a:xfrm>
          <a:prstGeom prst="roundRect">
            <a:avLst>
              <a:gd name="adj" fmla="val 0"/>
            </a:avLst>
          </a:prstGeom>
          <a:ln w="82550" cap="sq">
            <a:noFill/>
            <a:miter lim="800000"/>
          </a:ln>
          <a:effectLst/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B92E0FD1-8437-4082-8DD6-4623B4D0C5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26"/>
          <a:stretch/>
        </p:blipFill>
        <p:spPr>
          <a:xfrm>
            <a:off x="4087504" y="0"/>
            <a:ext cx="810449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1645232"/>
      </p:ext>
    </p:extLst>
  </p:cSld>
  <p:clrMapOvr>
    <a:masterClrMapping/>
  </p:clrMapOvr>
</p:sld>
</file>

<file path=ppt/theme/theme1.xml><?xml version="1.0" encoding="utf-8"?>
<a:theme xmlns:a="http://schemas.openxmlformats.org/drawingml/2006/main" name="小水滴">
  <a:themeElements>
    <a:clrScheme name="Droplet">
      <a:dk1>
        <a:sysClr val="windowText" lastClr="000000"/>
      </a:dk1>
      <a:lt1>
        <a:sysClr val="window" lastClr="FFFFFF"/>
      </a:lt1>
      <a:dk2>
        <a:srgbClr val="355071"/>
      </a:dk2>
      <a:lt2>
        <a:srgbClr val="AABED7"/>
      </a:lt2>
      <a:accent1>
        <a:srgbClr val="2FA3EE"/>
      </a:accent1>
      <a:accent2>
        <a:srgbClr val="4BCAAD"/>
      </a:accent2>
      <a:accent3>
        <a:srgbClr val="86C157"/>
      </a:accent3>
      <a:accent4>
        <a:srgbClr val="D99C3F"/>
      </a:accent4>
      <a:accent5>
        <a:srgbClr val="CE6633"/>
      </a:accent5>
      <a:accent6>
        <a:srgbClr val="A35DD1"/>
      </a:accent6>
      <a:hlink>
        <a:srgbClr val="56BCFE"/>
      </a:hlink>
      <a:folHlink>
        <a:srgbClr val="97C5E3"/>
      </a:folHlink>
    </a:clrScheme>
    <a:fontScheme name="Droplet">
      <a:maj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Tw Cen MT" panose="020B0602020104020603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Droplet">
      <a:fillStyleLst>
        <a:solidFill>
          <a:schemeClr val="phClr"/>
        </a:solidFill>
        <a:solidFill>
          <a:schemeClr val="phClr">
            <a:tint val="69000"/>
            <a:satMod val="105000"/>
            <a:lumMod val="110000"/>
          </a:schemeClr>
        </a:solidFill>
        <a:gradFill rotWithShape="1">
          <a:gsLst>
            <a:gs pos="0">
              <a:schemeClr val="phClr">
                <a:tint val="94000"/>
                <a:satMod val="100000"/>
                <a:lumMod val="108000"/>
              </a:schemeClr>
            </a:gs>
            <a:gs pos="50000">
              <a:schemeClr val="phClr">
                <a:tint val="98000"/>
                <a:shade val="100000"/>
                <a:satMod val="100000"/>
                <a:lumMod val="100000"/>
              </a:schemeClr>
            </a:gs>
            <a:gs pos="100000">
              <a:schemeClr val="phClr">
                <a:shade val="72000"/>
                <a:satMod val="120000"/>
                <a:lumMod val="100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>
              <a:shade val="60000"/>
            </a:schemeClr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dir="5400000" rotWithShape="0">
              <a:srgbClr val="000000">
                <a:alpha val="28000"/>
              </a:srgbClr>
            </a:outerShdw>
          </a:effectLst>
        </a:effectStyle>
        <a:effectStyle>
          <a:effectLst>
            <a:outerShdw blurRad="63500" dist="25400" dir="5400000" algn="ctr" rotWithShape="0">
              <a:srgbClr val="000000">
                <a:alpha val="69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200000"/>
            </a:lightRig>
          </a:scene3d>
          <a:sp3d prstMaterial="plastic">
            <a:bevelT w="254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100000"/>
                <a:hueMod val="130000"/>
                <a:satMod val="150000"/>
                <a:lumMod val="112000"/>
              </a:schemeClr>
            </a:gs>
            <a:gs pos="100000">
              <a:schemeClr val="phClr">
                <a:shade val="92000"/>
                <a:satMod val="140000"/>
                <a:lumMod val="11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roplet" id="{8984A317-299A-4E50-B45D-BFC9EDE2337A}" vid="{A633B6A3-9E7F-4C10-9C98-2517A313436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578</Words>
  <Application>Microsoft Office PowerPoint</Application>
  <PresentationFormat>宽屏</PresentationFormat>
  <Paragraphs>72</Paragraphs>
  <Slides>22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28" baseType="lpstr">
      <vt:lpstr>-webkit-standard</vt:lpstr>
      <vt:lpstr>Abadi</vt:lpstr>
      <vt:lpstr>Arial</vt:lpstr>
      <vt:lpstr>Tw Cen MT</vt:lpstr>
      <vt:lpstr>Tw Cen MT</vt:lpstr>
      <vt:lpstr>小水滴</vt:lpstr>
      <vt:lpstr>   COMP2021 GROUP3 command-line TMS PROJECT </vt:lpstr>
      <vt:lpstr>Introduction</vt:lpstr>
      <vt:lpstr>System Architecture </vt:lpstr>
      <vt:lpstr>Model class</vt:lpstr>
      <vt:lpstr>Controller Class function</vt:lpstr>
      <vt:lpstr>View class overview</vt:lpstr>
      <vt:lpstr>Key funtionality implementation</vt:lpstr>
      <vt:lpstr>Key FUNTIONALITY implementation</vt:lpstr>
      <vt:lpstr>KEY FUNTIONALITY IMPLEMENTATION</vt:lpstr>
      <vt:lpstr>GUI Design and Object-Oriented Principles</vt:lpstr>
      <vt:lpstr>CLI AND GUI DESIGN</vt:lpstr>
      <vt:lpstr>Bonus Features - Undo/Redo    </vt:lpstr>
      <vt:lpstr>CLI  AND REDO/UND UNDO</vt:lpstr>
      <vt:lpstr>GUI REDO/UNDO </vt:lpstr>
      <vt:lpstr>User hand book</vt:lpstr>
      <vt:lpstr>PowerPoint 演示文稿</vt:lpstr>
      <vt:lpstr>PowerPoint 演示文稿</vt:lpstr>
      <vt:lpstr>Challenges and learning</vt:lpstr>
      <vt:lpstr>Challenges and learning</vt:lpstr>
      <vt:lpstr>Conclusion: Challenges and learning</vt:lpstr>
      <vt:lpstr>Thank you! </vt:lpstr>
      <vt:lpstr>Q&amp;A TIME~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xiang muze</dc:creator>
  <cp:lastModifiedBy>慕泽 向</cp:lastModifiedBy>
  <cp:revision>3</cp:revision>
  <dcterms:created xsi:type="dcterms:W3CDTF">2023-11-23T15:08:21Z</dcterms:created>
  <dcterms:modified xsi:type="dcterms:W3CDTF">2023-11-25T15:05:36Z</dcterms:modified>
</cp:coreProperties>
</file>